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1" r:id="rId1"/>
  </p:sldMasterIdLst>
  <p:sldIdLst>
    <p:sldId id="256" r:id="rId2"/>
    <p:sldId id="268" r:id="rId3"/>
    <p:sldId id="271" r:id="rId4"/>
    <p:sldId id="272" r:id="rId5"/>
    <p:sldId id="274" r:id="rId6"/>
    <p:sldId id="273" r:id="rId7"/>
    <p:sldId id="276" r:id="rId8"/>
    <p:sldId id="277" r:id="rId9"/>
    <p:sldId id="278" r:id="rId10"/>
    <p:sldId id="269" r:id="rId11"/>
    <p:sldId id="270" r:id="rId12"/>
    <p:sldId id="275" r:id="rId13"/>
  </p:sldIdLst>
  <p:sldSz cx="9144000" cy="6858000" type="screen4x3"/>
  <p:notesSz cx="6858000" cy="91440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8EAB"/>
    <a:srgbClr val="CCECFF"/>
    <a:srgbClr val="FFCC66"/>
    <a:srgbClr val="FFCC00"/>
    <a:srgbClr val="A15F90"/>
    <a:srgbClr val="4098C0"/>
    <a:srgbClr val="2FD1CD"/>
    <a:srgbClr val="D1DF21"/>
    <a:srgbClr val="619F7D"/>
    <a:srgbClr val="C5C83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94" autoAdjust="0"/>
    <p:restoredTop sz="94660"/>
  </p:normalViewPr>
  <p:slideViewPr>
    <p:cSldViewPr>
      <p:cViewPr>
        <p:scale>
          <a:sx n="100" d="100"/>
          <a:sy n="100" d="100"/>
        </p:scale>
        <p:origin x="-528" y="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______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______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______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______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______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style val="3"/>
  <c:chart>
    <c:title>
      <c:tx>
        <c:rich>
          <a:bodyPr/>
          <a:lstStyle/>
          <a:p>
            <a:pPr algn="ctr">
              <a:defRPr/>
            </a:pPr>
            <a:r>
              <a:rPr lang="el-GR" b="0" dirty="0" smtClean="0"/>
              <a:t>Φύλλο</a:t>
            </a:r>
            <a:endParaRPr lang="el-GR" b="0" dirty="0"/>
          </a:p>
        </c:rich>
      </c:tx>
      <c:layout>
        <c:manualLayout>
          <c:xMode val="edge"/>
          <c:yMode val="edge"/>
          <c:x val="0.32148531393856011"/>
          <c:y val="5.5773030116887314E-2"/>
        </c:manualLayout>
      </c:layout>
    </c:title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Φύλλο1!$B$1</c:f>
              <c:strCache>
                <c:ptCount val="1"/>
                <c:pt idx="0">
                  <c:v>Φύλλο Ωφελούμενων</c:v>
                </c:pt>
              </c:strCache>
            </c:strRef>
          </c:tx>
          <c:spPr>
            <a:solidFill>
              <a:srgbClr val="0099FF"/>
            </a:solidFill>
          </c:spPr>
          <c:dPt>
            <c:idx val="0"/>
            <c:explosion val="26"/>
            <c:spPr>
              <a:solidFill>
                <a:srgbClr val="FFCC66"/>
              </a:solidFill>
            </c:spPr>
          </c:dPt>
          <c:dPt>
            <c:idx val="1"/>
            <c:spPr>
              <a:solidFill>
                <a:schemeClr val="accent1">
                  <a:lumMod val="20000"/>
                  <a:lumOff val="80000"/>
                </a:schemeClr>
              </a:solidFill>
            </c:spPr>
          </c:dPt>
          <c:cat>
            <c:strRef>
              <c:f>Φύλλο1!$A$2:$A$3</c:f>
              <c:strCache>
                <c:ptCount val="2"/>
                <c:pt idx="0">
                  <c:v>Γυναίκες</c:v>
                </c:pt>
                <c:pt idx="1">
                  <c:v>Άνδρες</c:v>
                </c:pt>
              </c:strCache>
            </c:strRef>
          </c:cat>
          <c:val>
            <c:numRef>
              <c:f>Φύλλο1!$B$2:$B$3</c:f>
              <c:numCache>
                <c:formatCode>General</c:formatCode>
                <c:ptCount val="2"/>
                <c:pt idx="0">
                  <c:v>84</c:v>
                </c:pt>
                <c:pt idx="1">
                  <c:v>16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l-G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style val="6"/>
  <c:chart>
    <c:autoTitleDeleted val="1"/>
    <c:plotArea>
      <c:layout>
        <c:manualLayout>
          <c:layoutTarget val="inner"/>
          <c:xMode val="edge"/>
          <c:yMode val="edge"/>
          <c:x val="0.10414025913093344"/>
          <c:y val="7.0397764098912546E-2"/>
          <c:w val="0.70543915703127191"/>
          <c:h val="0.77974726204065603"/>
        </c:manualLayout>
      </c:layout>
      <c:barChart>
        <c:barDir val="col"/>
        <c:grouping val="stacked"/>
        <c:ser>
          <c:idx val="0"/>
          <c:order val="0"/>
          <c:tx>
            <c:strRef>
              <c:f>Φύλλο1!$B$1</c:f>
              <c:strCache>
                <c:ptCount val="1"/>
                <c:pt idx="0">
                  <c:v>Ηλικίες</c:v>
                </c:pt>
              </c:strCache>
            </c:strRef>
          </c:tx>
          <c:spPr>
            <a:solidFill>
              <a:srgbClr val="60A07E"/>
            </a:solidFill>
          </c:spPr>
          <c:dPt>
            <c:idx val="0"/>
            <c:spPr>
              <a:solidFill>
                <a:srgbClr val="CDAC33"/>
              </a:solidFill>
            </c:spPr>
          </c:dPt>
          <c:dPt>
            <c:idx val="1"/>
            <c:spPr>
              <a:solidFill>
                <a:srgbClr val="986968"/>
              </a:solidFill>
            </c:spPr>
          </c:dPt>
          <c:cat>
            <c:strRef>
              <c:f>Φύλλο1!$A$2:$A$4</c:f>
              <c:strCache>
                <c:ptCount val="3"/>
                <c:pt idx="0">
                  <c:v>&gt;30</c:v>
                </c:pt>
                <c:pt idx="1">
                  <c:v>30-50</c:v>
                </c:pt>
                <c:pt idx="2">
                  <c:v>&lt;50</c:v>
                </c:pt>
              </c:strCache>
            </c:strRef>
          </c:cat>
          <c:val>
            <c:numRef>
              <c:f>Φύλλο1!$B$2:$B$4</c:f>
              <c:numCache>
                <c:formatCode>General</c:formatCode>
                <c:ptCount val="3"/>
                <c:pt idx="0">
                  <c:v>14</c:v>
                </c:pt>
                <c:pt idx="1">
                  <c:v>59</c:v>
                </c:pt>
                <c:pt idx="2">
                  <c:v>27</c:v>
                </c:pt>
              </c:numCache>
            </c:numRef>
          </c:val>
        </c:ser>
        <c:overlap val="100"/>
        <c:axId val="112769280"/>
        <c:axId val="112779264"/>
      </c:barChart>
      <c:catAx>
        <c:axId val="112769280"/>
        <c:scaling>
          <c:orientation val="minMax"/>
        </c:scaling>
        <c:axPos val="b"/>
        <c:tickLblPos val="nextTo"/>
        <c:crossAx val="112779264"/>
        <c:crosses val="autoZero"/>
        <c:auto val="1"/>
        <c:lblAlgn val="ctr"/>
        <c:lblOffset val="100"/>
      </c:catAx>
      <c:valAx>
        <c:axId val="112779264"/>
        <c:scaling>
          <c:orientation val="minMax"/>
        </c:scaling>
        <c:axPos val="l"/>
        <c:majorGridlines/>
        <c:numFmt formatCode="General" sourceLinked="1"/>
        <c:tickLblPos val="nextTo"/>
        <c:crossAx val="11276928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l-GR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style val="6"/>
  <c:chart>
    <c:autoTitleDeleted val="1"/>
    <c:plotArea>
      <c:layout/>
      <c:pieChart>
        <c:varyColors val="1"/>
        <c:ser>
          <c:idx val="0"/>
          <c:order val="0"/>
          <c:tx>
            <c:strRef>
              <c:f>Φύλλο1!$B$1</c:f>
              <c:strCache>
                <c:ptCount val="1"/>
                <c:pt idx="0">
                  <c:v>Επίπεδο εκπαίδευσης</c:v>
                </c:pt>
              </c:strCache>
            </c:strRef>
          </c:tx>
          <c:spPr>
            <a:solidFill>
              <a:schemeClr val="tx2"/>
            </a:solidFill>
          </c:spPr>
          <c:explosion val="1"/>
          <c:dPt>
            <c:idx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1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2"/>
          </c:dPt>
          <c:dLbls>
            <c:dLbl>
              <c:idx val="0"/>
              <c:layout>
                <c:manualLayout>
                  <c:x val="2.5429315896673334E-2"/>
                  <c:y val="-4.9790142300089272E-3"/>
                </c:manualLayout>
              </c:layout>
              <c:showPercent val="1"/>
            </c:dLbl>
            <c:dLbl>
              <c:idx val="1"/>
              <c:layout>
                <c:manualLayout>
                  <c:x val="-7.8214242091725311E-2"/>
                  <c:y val="-0.16553650704450468"/>
                </c:manualLayout>
              </c:layout>
              <c:showPercent val="1"/>
            </c:dLbl>
            <c:dLbl>
              <c:idx val="2"/>
              <c:layout>
                <c:manualLayout>
                  <c:x val="-5.0815770194440535E-3"/>
                  <c:y val="-5.9641275806541522E-2"/>
                </c:manualLayout>
              </c:layout>
              <c:showPercent val="1"/>
            </c:dLbl>
            <c:showPercent val="1"/>
            <c:showLeaderLines val="1"/>
          </c:dLbls>
          <c:cat>
            <c:strRef>
              <c:f>Φύλλο1!$A$2:$A$4</c:f>
              <c:strCache>
                <c:ptCount val="3"/>
                <c:pt idx="0">
                  <c:v>Πρωτοβάθμια</c:v>
                </c:pt>
                <c:pt idx="1">
                  <c:v>Δευτεροβάθμια</c:v>
                </c:pt>
                <c:pt idx="2">
                  <c:v>Τριτοβάθμια</c:v>
                </c:pt>
              </c:strCache>
            </c:strRef>
          </c:cat>
          <c:val>
            <c:numRef>
              <c:f>Φύλλο1!$B$2:$B$4</c:f>
              <c:numCache>
                <c:formatCode>General</c:formatCode>
                <c:ptCount val="3"/>
                <c:pt idx="0">
                  <c:v>7</c:v>
                </c:pt>
                <c:pt idx="1">
                  <c:v>69</c:v>
                </c:pt>
                <c:pt idx="2">
                  <c:v>24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l-GR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style val="6"/>
  <c:chart>
    <c:title>
      <c:tx>
        <c:rich>
          <a:bodyPr/>
          <a:lstStyle/>
          <a:p>
            <a:pPr>
              <a:defRPr/>
            </a:pPr>
            <a:r>
              <a:rPr lang="el-GR" dirty="0" smtClean="0"/>
              <a:t>Γνώση</a:t>
            </a:r>
            <a:r>
              <a:rPr lang="el-GR" baseline="0" dirty="0" smtClean="0"/>
              <a:t> Η/Υ</a:t>
            </a:r>
            <a:endParaRPr lang="el-GR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Φύλλο1!$B$1</c:f>
              <c:strCache>
                <c:ptCount val="1"/>
                <c:pt idx="0">
                  <c:v>Άτομα</c:v>
                </c:pt>
              </c:strCache>
            </c:strRef>
          </c:tx>
          <c:spPr>
            <a:solidFill>
              <a:srgbClr val="728E85"/>
            </a:solidFill>
          </c:spPr>
          <c:dPt>
            <c:idx val="0"/>
            <c:explosion val="11"/>
            <c:spPr>
              <a:solidFill>
                <a:srgbClr val="3CC47D"/>
              </a:solidFill>
            </c:spPr>
          </c:dPt>
          <c:dPt>
            <c:idx val="1"/>
            <c:explosion val="5"/>
            <c:spPr>
              <a:solidFill>
                <a:srgbClr val="C5C838"/>
              </a:solidFill>
            </c:spPr>
          </c:dPt>
          <c:dPt>
            <c:idx val="2"/>
            <c:explosion val="17"/>
          </c:dPt>
          <c:cat>
            <c:strRef>
              <c:f>Φύλλο1!$A$2:$A$4</c:f>
              <c:strCache>
                <c:ptCount val="3"/>
                <c:pt idx="0">
                  <c:v>ΑΡΙΣΤΗ</c:v>
                </c:pt>
                <c:pt idx="1">
                  <c:v>ΚΑΛΗ</c:v>
                </c:pt>
                <c:pt idx="2">
                  <c:v>ΚΑΘΟΛΟΥ</c:v>
                </c:pt>
              </c:strCache>
            </c:strRef>
          </c:cat>
          <c:val>
            <c:numRef>
              <c:f>Φύλλο1!$B$2:$B$4</c:f>
              <c:numCache>
                <c:formatCode>General</c:formatCode>
                <c:ptCount val="3"/>
                <c:pt idx="0">
                  <c:v>21</c:v>
                </c:pt>
                <c:pt idx="1">
                  <c:v>63</c:v>
                </c:pt>
                <c:pt idx="2">
                  <c:v>16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l-GR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style val="6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Φύλλο1!$B$1</c:f>
              <c:strCache>
                <c:ptCount val="1"/>
                <c:pt idx="0">
                  <c:v>Ξένη Γλώσσα</c:v>
                </c:pt>
              </c:strCache>
            </c:strRef>
          </c:tx>
          <c:spPr>
            <a:solidFill>
              <a:srgbClr val="728E85"/>
            </a:solidFill>
          </c:spPr>
          <c:dPt>
            <c:idx val="0"/>
            <c:spPr>
              <a:solidFill>
                <a:srgbClr val="D1DF21"/>
              </a:solidFill>
            </c:spPr>
          </c:dPt>
          <c:dPt>
            <c:idx val="1"/>
            <c:spPr>
              <a:solidFill>
                <a:srgbClr val="A15F90"/>
              </a:solidFill>
            </c:spPr>
          </c:dPt>
          <c:dPt>
            <c:idx val="2"/>
            <c:spPr>
              <a:solidFill>
                <a:srgbClr val="558EAB"/>
              </a:solidFill>
            </c:spPr>
          </c:dPt>
          <c:dLbls>
            <c:dLbl>
              <c:idx val="0"/>
              <c:layout>
                <c:manualLayout>
                  <c:x val="-0.11875734302459726"/>
                  <c:y val="-0.13730998828909302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9.8899861659106025E-2"/>
                  <c:y val="-0.12620786886319685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0.12020742445554218"/>
                  <c:y val="0.23082609699293277"/>
                </c:manualLayout>
              </c:layout>
              <c:showCatName val="1"/>
              <c:showPercent val="1"/>
            </c:dLbl>
            <c:showCatName val="1"/>
            <c:showPercent val="1"/>
          </c:dLbls>
          <c:cat>
            <c:strRef>
              <c:f>Φύλλο1!$A$2:$A$4</c:f>
              <c:strCache>
                <c:ptCount val="3"/>
                <c:pt idx="0">
                  <c:v>ΜΙΑ</c:v>
                </c:pt>
                <c:pt idx="1">
                  <c:v>ΔΥΟ +</c:v>
                </c:pt>
                <c:pt idx="2">
                  <c:v>ΚΑΘΟΛΟΥ</c:v>
                </c:pt>
              </c:strCache>
            </c:strRef>
          </c:cat>
          <c:val>
            <c:numRef>
              <c:f>Φύλλο1!$B$2:$B$4</c:f>
              <c:numCache>
                <c:formatCode>General</c:formatCode>
                <c:ptCount val="3"/>
                <c:pt idx="0">
                  <c:v>58</c:v>
                </c:pt>
                <c:pt idx="1">
                  <c:v>14</c:v>
                </c:pt>
                <c:pt idx="2">
                  <c:v>28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l-GR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- Τίτλος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17" name="16 - Υπότιτλος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l-GR" smtClean="0"/>
              <a:t>Κάντε κλικ για να επεξεργαστείτε τον υπότιτλο του υποδείγματος</a:t>
            </a:r>
            <a:endParaRPr kumimoji="0" lang="en-US"/>
          </a:p>
        </p:txBody>
      </p:sp>
      <p:sp>
        <p:nvSpPr>
          <p:cNvPr id="30" name="29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19" name="18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27" name="2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4A64E5-0276-4511-8A66-9D8F4030DD56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CF40A0-4338-418F-A7B6-BF9D993F39E2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83C274-2B80-485C-8EEF-8B68FBA822FA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A9AEF8-8F5D-46FC-B41B-647F012BEC40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3C649D-BFE0-42F0-BC28-645758CA33D7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33E0B-5DC8-439A-A63C-A709B7D17512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D39A2B-D5EF-42D7-AC01-1F5F03D19D7A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134D1C-7DD6-46D5-82E2-96E2CAC20F4D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78EA4E-9B73-473E-831C-22616356E290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0CED54-22F9-402A-BBB8-A2BF403CE1E0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- Ψαλίδισμα και στρογγύλεμα μίας γωνίας του ορθογωνίου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- Ορθογώνιο τρίγωνο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4526F9FE-1FEB-4AC3-8D1D-05BAA8B29A55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l-GR" smtClean="0"/>
              <a:t>Κάντε κλικ στο εικονίδιο για να προσθέσετε μια εικόνα</a:t>
            </a:r>
            <a:endParaRPr kumimoji="0" lang="en-US" dirty="0"/>
          </a:p>
        </p:txBody>
      </p:sp>
      <p:sp>
        <p:nvSpPr>
          <p:cNvPr id="10" name="9 - Ελεύθερη σχεδίαση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- Ελεύθερη σχεδίαση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Ελεύθερη σχεδίαση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- Ελεύθερη σχεδίαση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- Θέση τίτλου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0" name="29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10" name="9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22" name="21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8" name="17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F6BE52EF-20F1-43D8-AD13-B24038ADF8AB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  <p:grpSp>
        <p:nvGrpSpPr>
          <p:cNvPr id="2" name="1 - Ομάδα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- Ελεύθερη σχεδίαση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- Ελεύθερη σχεδίαση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3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4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5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idx="1"/>
          </p:nvPr>
        </p:nvSpPr>
        <p:spPr>
          <a:xfrm>
            <a:off x="617538" y="2276475"/>
            <a:ext cx="7986712" cy="374491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dirty="0" smtClean="0"/>
              <a:t> </a:t>
            </a:r>
            <a:endParaRPr lang="el-GR" sz="2800" dirty="0" smtClean="0"/>
          </a:p>
        </p:txBody>
      </p:sp>
      <p:pic>
        <p:nvPicPr>
          <p:cNvPr id="4" name="3 - Εικόνα" descr="logo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714356"/>
            <a:ext cx="6572296" cy="928694"/>
          </a:xfrm>
          <a:prstGeom prst="rect">
            <a:avLst/>
          </a:prstGeom>
        </p:spPr>
      </p:pic>
      <p:pic>
        <p:nvPicPr>
          <p:cNvPr id="5" name="4 - Εικόνα" descr="FLAGS_TOPEK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5500702"/>
            <a:ext cx="7286676" cy="1071570"/>
          </a:xfrm>
          <a:prstGeom prst="rect">
            <a:avLst/>
          </a:prstGeom>
        </p:spPr>
      </p:pic>
      <p:pic>
        <p:nvPicPr>
          <p:cNvPr id="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1785926"/>
            <a:ext cx="4175323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l-GR" sz="1600" b="1" u="sng" dirty="0" smtClean="0"/>
              <a:t>Βοηθητικό Προσωπικό Τουριστικών Μονάδων:</a:t>
            </a:r>
          </a:p>
          <a:p>
            <a:pPr>
              <a:buNone/>
            </a:pPr>
            <a:endParaRPr lang="el-GR" sz="1600" b="1" u="sng" dirty="0" smtClean="0"/>
          </a:p>
          <a:p>
            <a:r>
              <a:rPr lang="el-GR" sz="1600" dirty="0" smtClean="0"/>
              <a:t>Ποιοτική εξυπηρέτηση πελατών</a:t>
            </a:r>
          </a:p>
          <a:p>
            <a:pPr>
              <a:buNone/>
            </a:pPr>
            <a:endParaRPr lang="el-GR" sz="1600" dirty="0" smtClean="0"/>
          </a:p>
          <a:p>
            <a:r>
              <a:rPr lang="el-GR" sz="1600" dirty="0" smtClean="0"/>
              <a:t> Δημόσιες σχέσεις και τεχνικές επικοινωνίας στην εξυπηρέτηση πελατών</a:t>
            </a:r>
          </a:p>
          <a:p>
            <a:pPr>
              <a:buNone/>
            </a:pPr>
            <a:endParaRPr lang="el-GR" sz="1600" dirty="0" smtClean="0"/>
          </a:p>
          <a:p>
            <a:r>
              <a:rPr lang="el-GR" sz="1600" dirty="0" smtClean="0"/>
              <a:t> Αντιμετώπιση παραπόνων και προβλημάτων</a:t>
            </a:r>
          </a:p>
          <a:p>
            <a:pPr>
              <a:buNone/>
            </a:pPr>
            <a:endParaRPr lang="el-GR" sz="1600" dirty="0" smtClean="0"/>
          </a:p>
          <a:p>
            <a:r>
              <a:rPr lang="el-GR" sz="1600" dirty="0" smtClean="0"/>
              <a:t> Βασικές αρχές τουρισμού-οργάνωση και λειτουργία ξενοδοχειακής μονάδας</a:t>
            </a:r>
          </a:p>
          <a:p>
            <a:pPr>
              <a:buNone/>
            </a:pPr>
            <a:endParaRPr lang="el-GR" sz="1600" dirty="0" smtClean="0"/>
          </a:p>
          <a:p>
            <a:r>
              <a:rPr lang="el-GR" sz="1600" dirty="0" smtClean="0"/>
              <a:t>Οργάνωση και λειτουργία τμήματος υποδοχής, οροφοκομική και παροχή εξειδικευμένων υπηρεσιών στους ορόφους.</a:t>
            </a:r>
          </a:p>
          <a:p>
            <a:pPr>
              <a:buNone/>
            </a:pPr>
            <a:endParaRPr lang="el-GR" sz="1600" dirty="0" smtClean="0"/>
          </a:p>
          <a:p>
            <a:r>
              <a:rPr lang="el-GR" sz="1600" dirty="0" smtClean="0"/>
              <a:t>Πρακτική άσκηση σε  ξενοδοχειακές και τουριστικές επιχειρήσεις.</a:t>
            </a:r>
          </a:p>
        </p:txBody>
      </p:sp>
      <p:sp>
        <p:nvSpPr>
          <p:cNvPr id="12" name="11 - Ορθογώνιο"/>
          <p:cNvSpPr/>
          <p:nvPr/>
        </p:nvSpPr>
        <p:spPr>
          <a:xfrm>
            <a:off x="2643174" y="857232"/>
            <a:ext cx="4572000" cy="3539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700" b="1" u="sng" dirty="0" smtClean="0">
                <a:latin typeface="+mn-lt"/>
                <a:cs typeface="+mn-cs"/>
              </a:rPr>
              <a:t>Κατάρτιση Ωφελουμένων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l-GR" sz="1600" b="1" u="sng" dirty="0" smtClean="0"/>
              <a:t> Ίδρυση, Οργάνωση και Διοίκηση </a:t>
            </a:r>
            <a:r>
              <a:rPr lang="el-GR" sz="1600" b="1" u="sng" dirty="0" err="1" smtClean="0"/>
              <a:t>Κοινωνικών–Συνεταιριστικών</a:t>
            </a:r>
            <a:r>
              <a:rPr lang="el-GR" sz="1600" b="1" u="sng" dirty="0" smtClean="0"/>
              <a:t> Επιχειρήσεων:</a:t>
            </a:r>
          </a:p>
          <a:p>
            <a:pPr>
              <a:buNone/>
            </a:pPr>
            <a:endParaRPr lang="el-GR" sz="1600" u="sng" dirty="0" smtClean="0"/>
          </a:p>
          <a:p>
            <a:r>
              <a:rPr lang="el-GR" sz="1600" dirty="0" smtClean="0"/>
              <a:t>Η  έννοια της Κοινωνικής Οικονομίας </a:t>
            </a:r>
          </a:p>
          <a:p>
            <a:pPr>
              <a:buNone/>
            </a:pPr>
            <a:endParaRPr lang="el-GR" sz="1600" dirty="0" smtClean="0"/>
          </a:p>
          <a:p>
            <a:r>
              <a:rPr lang="el-GR" sz="1600" dirty="0" smtClean="0"/>
              <a:t> Ίδρυση Κοιν.Σεπ. ,Νομικό &amp; Θεσμικό πλαίσιο</a:t>
            </a:r>
          </a:p>
          <a:p>
            <a:pPr>
              <a:buNone/>
            </a:pPr>
            <a:endParaRPr lang="el-GR" sz="1600" dirty="0" smtClean="0"/>
          </a:p>
          <a:p>
            <a:pPr algn="just"/>
            <a:r>
              <a:rPr lang="el-GR" sz="1600" dirty="0" smtClean="0"/>
              <a:t>Οργάνωση &amp; λειτουργία ΚοινΣεπ, πιστοποίησης, αξιολόγηση και έλεγχος</a:t>
            </a:r>
          </a:p>
          <a:p>
            <a:pPr algn="just">
              <a:buNone/>
            </a:pPr>
            <a:endParaRPr lang="el-GR" sz="1600" dirty="0" smtClean="0"/>
          </a:p>
          <a:p>
            <a:pPr algn="just"/>
            <a:r>
              <a:rPr lang="el-GR" sz="1600" dirty="0" smtClean="0"/>
              <a:t>Χρήση τεχνολογιών πληροφορικής και επικοινωνιών στην υπηρεσία των Κοιν.Σεπ.</a:t>
            </a:r>
          </a:p>
          <a:p>
            <a:pPr algn="just">
              <a:buNone/>
            </a:pPr>
            <a:endParaRPr lang="el-GR" sz="1600" dirty="0" smtClean="0"/>
          </a:p>
          <a:p>
            <a:pPr algn="just"/>
            <a:r>
              <a:rPr lang="el-GR" sz="1600" dirty="0" smtClean="0"/>
              <a:t> Κίνητρα για την δραστηριοποίηση στην Κοινωνική Οικονομία</a:t>
            </a:r>
          </a:p>
          <a:p>
            <a:pPr algn="just">
              <a:buNone/>
            </a:pPr>
            <a:endParaRPr lang="el-GR" sz="1600" dirty="0" smtClean="0"/>
          </a:p>
          <a:p>
            <a:pPr algn="just"/>
            <a:r>
              <a:rPr lang="el-GR" sz="1600" dirty="0" smtClean="0"/>
              <a:t>Πρακτική άσκηση σε Κοιν.Σεπ., Συνεταιρισμούς, Φορείς Παροχής Φροντίδας και Διαχείρισης Αποβλήτων.</a:t>
            </a:r>
          </a:p>
        </p:txBody>
      </p:sp>
      <p:sp>
        <p:nvSpPr>
          <p:cNvPr id="12" name="11 - Ορθογώνιο"/>
          <p:cNvSpPr/>
          <p:nvPr/>
        </p:nvSpPr>
        <p:spPr>
          <a:xfrm>
            <a:off x="2643174" y="857232"/>
            <a:ext cx="4572000" cy="3539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700" b="1" u="sng" dirty="0" smtClean="0">
                <a:latin typeface="+mn-lt"/>
                <a:cs typeface="+mn-cs"/>
              </a:rPr>
              <a:t>Κατάρτιση Ωφελουμένων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idx="1"/>
          </p:nvPr>
        </p:nvSpPr>
        <p:spPr>
          <a:xfrm>
            <a:off x="571472" y="1857364"/>
            <a:ext cx="7931150" cy="4000528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None/>
              <a:defRPr/>
            </a:pPr>
            <a:endParaRPr lang="el-GR" sz="2000" b="1" dirty="0" smtClean="0"/>
          </a:p>
          <a:p>
            <a:pPr algn="ctr">
              <a:lnSpc>
                <a:spcPct val="90000"/>
              </a:lnSpc>
              <a:buNone/>
              <a:defRPr/>
            </a:pPr>
            <a:r>
              <a:rPr lang="el-GR" sz="2400" dirty="0" smtClean="0"/>
              <a:t>Ευχαριστούμε πολύ για τη προσοχή σας!!!!!</a:t>
            </a:r>
            <a:br>
              <a:rPr lang="el-GR" sz="2400" dirty="0" smtClean="0"/>
            </a:br>
            <a:r>
              <a:rPr lang="el-GR" sz="2400" dirty="0" smtClean="0"/>
              <a:t/>
            </a:r>
            <a:br>
              <a:rPr lang="el-GR" sz="2400" dirty="0" smtClean="0"/>
            </a:br>
            <a:r>
              <a:rPr lang="el-GR" sz="2400" dirty="0" smtClean="0"/>
              <a:t>Για περισσότερες πληροφορίες μπορείτε να επικοινωνείτε,</a:t>
            </a:r>
            <a:br>
              <a:rPr lang="el-GR" sz="2400" dirty="0" smtClean="0"/>
            </a:br>
            <a:r>
              <a:rPr lang="el-GR" sz="2400" dirty="0" smtClean="0"/>
              <a:t>  με το Κ.Ε.Α της Ιεράς Μητρόπολης Σύρου στο Τηλέφωνο: </a:t>
            </a:r>
            <a:r>
              <a:rPr lang="el-GR" sz="2400" b="1" dirty="0" smtClean="0"/>
              <a:t>22810-82815</a:t>
            </a:r>
          </a:p>
          <a:p>
            <a:pPr algn="ctr">
              <a:lnSpc>
                <a:spcPct val="90000"/>
              </a:lnSpc>
              <a:buNone/>
              <a:defRPr/>
            </a:pPr>
            <a:endParaRPr lang="el-GR" sz="2400" dirty="0" smtClean="0"/>
          </a:p>
          <a:p>
            <a:pPr algn="ctr">
              <a:lnSpc>
                <a:spcPct val="90000"/>
              </a:lnSpc>
              <a:buNone/>
              <a:defRPr/>
            </a:pPr>
            <a:r>
              <a:rPr lang="el-GR" sz="2400" dirty="0" smtClean="0"/>
              <a:t>Καθώς και στο δικτυακό τόπο της Α.Σ. </a:t>
            </a:r>
            <a:br>
              <a:rPr lang="el-GR" sz="2400" dirty="0" smtClean="0"/>
            </a:br>
            <a:r>
              <a:rPr lang="el-GR" sz="2400" dirty="0" smtClean="0"/>
              <a:t>«Κυκλάδες Κοινωνική Συμμαχία»</a:t>
            </a:r>
          </a:p>
          <a:p>
            <a:pPr algn="ctr">
              <a:lnSpc>
                <a:spcPct val="90000"/>
              </a:lnSpc>
              <a:buNone/>
              <a:defRPr/>
            </a:pPr>
            <a:r>
              <a:rPr lang="en-US" sz="2400" b="1" dirty="0" smtClean="0"/>
              <a:t>www.cycladescoalition.gr</a:t>
            </a:r>
          </a:p>
        </p:txBody>
      </p:sp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idx="1"/>
          </p:nvPr>
        </p:nvSpPr>
        <p:spPr>
          <a:xfrm>
            <a:off x="571472" y="2000240"/>
            <a:ext cx="7931150" cy="4000528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None/>
              <a:defRPr/>
            </a:pPr>
            <a:endParaRPr lang="en-US" sz="2000" dirty="0" smtClean="0"/>
          </a:p>
          <a:p>
            <a:pPr algn="ctr">
              <a:lnSpc>
                <a:spcPct val="90000"/>
              </a:lnSpc>
              <a:buNone/>
              <a:defRPr/>
            </a:pPr>
            <a:r>
              <a:rPr lang="el-GR" sz="2000" dirty="0" smtClean="0"/>
              <a:t>Το  Κέντρο Έρευνας και Ανάπτυξης Της Ιεράς Μητροπόλεως Σύρου</a:t>
            </a:r>
          </a:p>
          <a:p>
            <a:pPr algn="ctr">
              <a:lnSpc>
                <a:spcPct val="90000"/>
              </a:lnSpc>
              <a:buNone/>
              <a:defRPr/>
            </a:pPr>
            <a:r>
              <a:rPr lang="el-GR" sz="2000" dirty="0" smtClean="0"/>
              <a:t>σας καλωσορίζει </a:t>
            </a:r>
            <a:r>
              <a:rPr lang="el-GR" sz="2000" dirty="0" smtClean="0"/>
              <a:t>στην:</a:t>
            </a:r>
            <a:endParaRPr lang="en-US" sz="2000" dirty="0" smtClean="0"/>
          </a:p>
          <a:p>
            <a:pPr algn="ctr">
              <a:lnSpc>
                <a:spcPct val="90000"/>
              </a:lnSpc>
              <a:buNone/>
              <a:defRPr/>
            </a:pPr>
            <a:endParaRPr lang="en-US" sz="2000" b="1" dirty="0" smtClean="0"/>
          </a:p>
          <a:p>
            <a:pPr algn="ctr">
              <a:lnSpc>
                <a:spcPct val="90000"/>
              </a:lnSpc>
              <a:buNone/>
              <a:defRPr/>
            </a:pPr>
            <a:r>
              <a:rPr lang="el-GR" sz="2000" b="1" dirty="0" smtClean="0"/>
              <a:t>Παρουσίαση </a:t>
            </a:r>
            <a:r>
              <a:rPr lang="en-US" sz="2000" b="1" dirty="0" smtClean="0"/>
              <a:t> </a:t>
            </a:r>
            <a:r>
              <a:rPr lang="el-GR" sz="2000" b="1" dirty="0" smtClean="0"/>
              <a:t>Προφίλ </a:t>
            </a:r>
            <a:r>
              <a:rPr lang="en-US" sz="2000" b="1" dirty="0" smtClean="0"/>
              <a:t> </a:t>
            </a:r>
            <a:r>
              <a:rPr lang="el-GR" sz="2000" b="1" dirty="0" smtClean="0"/>
              <a:t>Ωφελουμένων </a:t>
            </a:r>
          </a:p>
          <a:p>
            <a:pPr algn="ctr">
              <a:lnSpc>
                <a:spcPct val="90000"/>
              </a:lnSpc>
              <a:buNone/>
              <a:defRPr/>
            </a:pPr>
            <a:r>
              <a:rPr lang="en-US" sz="2000" b="1" dirty="0" smtClean="0"/>
              <a:t> </a:t>
            </a:r>
            <a:r>
              <a:rPr lang="el-GR" sz="2000" b="1" dirty="0" smtClean="0"/>
              <a:t>της</a:t>
            </a:r>
            <a:r>
              <a:rPr lang="en-US" sz="2000" b="1" dirty="0" smtClean="0"/>
              <a:t> </a:t>
            </a:r>
            <a:r>
              <a:rPr lang="el-GR" sz="2000" b="1" dirty="0" smtClean="0"/>
              <a:t>Δράσης «Τοπικές Δράσεις Κοινωνικής Ένταξης για Ευάλωτες Ομάδες – ΤοπΕΚΟ »  στο Νομό Κυκλάδων</a:t>
            </a:r>
            <a:endParaRPr lang="en-US" sz="2000" b="1" dirty="0" smtClean="0"/>
          </a:p>
          <a:p>
            <a:pPr algn="ctr">
              <a:lnSpc>
                <a:spcPct val="90000"/>
              </a:lnSpc>
              <a:buNone/>
              <a:defRPr/>
            </a:pPr>
            <a:endParaRPr lang="en-US" sz="2000" b="1" dirty="0" smtClean="0"/>
          </a:p>
          <a:p>
            <a:pPr algn="ctr">
              <a:lnSpc>
                <a:spcPct val="90000"/>
              </a:lnSpc>
              <a:buNone/>
              <a:defRPr/>
            </a:pPr>
            <a:endParaRPr lang="el-GR" sz="2000" dirty="0" smtClean="0"/>
          </a:p>
          <a:p>
            <a:pPr algn="ctr">
              <a:lnSpc>
                <a:spcPct val="90000"/>
              </a:lnSpc>
              <a:buNone/>
              <a:defRPr/>
            </a:pPr>
            <a:r>
              <a:rPr lang="el-GR" sz="2000" dirty="0" smtClean="0"/>
              <a:t>Στα πλαίσια της Πράξης με τίτλο «Κοινωνική καινοτομία ένταξης ευπαθών ομάδων στο Νομό Κυκλάδων»</a:t>
            </a:r>
          </a:p>
        </p:txBody>
      </p:sp>
      <p:grpSp>
        <p:nvGrpSpPr>
          <p:cNvPr id="6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- Ορθογώνιο"/>
          <p:cNvSpPr/>
          <p:nvPr/>
        </p:nvSpPr>
        <p:spPr>
          <a:xfrm>
            <a:off x="2643174" y="857232"/>
            <a:ext cx="4572000" cy="3539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700" b="1" u="sng" dirty="0" smtClean="0">
                <a:latin typeface="+mn-lt"/>
                <a:cs typeface="+mn-cs"/>
              </a:rPr>
              <a:t>Κατάσταση Ωφελουμένων</a:t>
            </a:r>
          </a:p>
        </p:txBody>
      </p:sp>
      <p:sp>
        <p:nvSpPr>
          <p:cNvPr id="17" name="16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 sz="1600" dirty="0" smtClean="0"/>
          </a:p>
          <a:p>
            <a:r>
              <a:rPr lang="el-GR" sz="2000" dirty="0" smtClean="0"/>
              <a:t>100 Ωφελούμενοι από 5 Νησιά  των Κυκλάδων </a:t>
            </a:r>
          </a:p>
          <a:p>
            <a:r>
              <a:rPr lang="el-GR" sz="2000" dirty="0" smtClean="0"/>
              <a:t>Σύρο, Νάξο, </a:t>
            </a:r>
            <a:r>
              <a:rPr lang="el-GR" sz="2000" dirty="0" smtClean="0"/>
              <a:t>Άνδρο,</a:t>
            </a:r>
            <a:r>
              <a:rPr lang="el-GR" sz="2000" dirty="0" smtClean="0"/>
              <a:t> </a:t>
            </a:r>
            <a:r>
              <a:rPr lang="el-GR" sz="2000" dirty="0" smtClean="0"/>
              <a:t>Αμοργό, </a:t>
            </a:r>
            <a:r>
              <a:rPr lang="el-GR" sz="2000" dirty="0" smtClean="0"/>
              <a:t>Θήρα</a:t>
            </a:r>
            <a:endParaRPr lang="el-GR" sz="2000" dirty="0" smtClean="0"/>
          </a:p>
          <a:p>
            <a:r>
              <a:rPr lang="el-GR" sz="2000" dirty="0" smtClean="0"/>
              <a:t>Μακροχρόνια άνεργοι άνω των 45 ετών με χαμηλά τυπικά </a:t>
            </a:r>
            <a:r>
              <a:rPr lang="el-GR" sz="2000" dirty="0" smtClean="0"/>
              <a:t>προσόντα</a:t>
            </a:r>
            <a:endParaRPr lang="el-GR" sz="2000" dirty="0" smtClean="0"/>
          </a:p>
          <a:p>
            <a:r>
              <a:rPr lang="el-GR" sz="2000" dirty="0" smtClean="0"/>
              <a:t>Μονογονεϊκές </a:t>
            </a:r>
            <a:r>
              <a:rPr lang="el-GR" sz="2000" dirty="0" smtClean="0"/>
              <a:t>οικογένειες</a:t>
            </a:r>
            <a:endParaRPr lang="el-GR" sz="2000" dirty="0" smtClean="0"/>
          </a:p>
          <a:p>
            <a:r>
              <a:rPr lang="el-GR" sz="2000" dirty="0" smtClean="0"/>
              <a:t> Άτομα με ψυχική αναπηρία και άτομα ευρισκόμενα κάτω από το όριο της </a:t>
            </a:r>
            <a:r>
              <a:rPr lang="el-GR" sz="2000" dirty="0" smtClean="0"/>
              <a:t>φτώχειας ή επαπειλούμενα </a:t>
            </a:r>
            <a:r>
              <a:rPr lang="el-GR" sz="2000" dirty="0" smtClean="0"/>
              <a:t>από </a:t>
            </a:r>
            <a:r>
              <a:rPr lang="el-GR" sz="2000" dirty="0" smtClean="0"/>
              <a:t> την φτώχεια</a:t>
            </a:r>
            <a:endParaRPr lang="el-GR" sz="2000" dirty="0" smtClean="0"/>
          </a:p>
          <a:p>
            <a:r>
              <a:rPr lang="el-GR" sz="2000" dirty="0" smtClean="0"/>
              <a:t>Μετανάστες</a:t>
            </a:r>
          </a:p>
          <a:p>
            <a:r>
              <a:rPr lang="el-GR" sz="2000" dirty="0" smtClean="0"/>
              <a:t>Άτομα με αναπηρίες.</a:t>
            </a:r>
          </a:p>
          <a:p>
            <a:pPr>
              <a:buNone/>
            </a:pP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- Ορθογώνιο"/>
          <p:cNvSpPr/>
          <p:nvPr/>
        </p:nvSpPr>
        <p:spPr>
          <a:xfrm>
            <a:off x="2643174" y="85723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2400" b="1" u="sng" dirty="0" smtClean="0">
                <a:latin typeface="+mn-lt"/>
                <a:cs typeface="+mn-cs"/>
              </a:rPr>
              <a:t>Προφίλ Ωφελούμενων</a:t>
            </a:r>
            <a:endParaRPr lang="el-GR" sz="2400" b="1" u="sng" dirty="0" smtClean="0">
              <a:latin typeface="+mn-lt"/>
              <a:cs typeface="+mn-cs"/>
            </a:endParaRPr>
          </a:p>
        </p:txBody>
      </p:sp>
      <p:graphicFrame>
        <p:nvGraphicFramePr>
          <p:cNvPr id="8" name="7 - Θέση περιεχομένου"/>
          <p:cNvGraphicFramePr>
            <a:graphicFrameLocks noGrp="1"/>
          </p:cNvGraphicFramePr>
          <p:nvPr>
            <p:ph sz="quarter" idx="2"/>
          </p:nvPr>
        </p:nvGraphicFramePr>
        <p:xfrm>
          <a:off x="2143108" y="1857364"/>
          <a:ext cx="5929354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- Ορθογώνιο"/>
          <p:cNvSpPr/>
          <p:nvPr/>
        </p:nvSpPr>
        <p:spPr>
          <a:xfrm>
            <a:off x="2928926" y="1571612"/>
            <a:ext cx="35718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dirty="0" smtClean="0">
                <a:latin typeface="+mn-lt"/>
                <a:cs typeface="+mn-cs"/>
              </a:rPr>
              <a:t>Ηλικιακή </a:t>
            </a:r>
            <a:r>
              <a:rPr lang="el-GR" sz="2400" dirty="0" smtClean="0">
                <a:latin typeface="+mn-lt"/>
                <a:cs typeface="+mn-cs"/>
              </a:rPr>
              <a:t>Ομάδα</a:t>
            </a:r>
          </a:p>
        </p:txBody>
      </p:sp>
      <p:graphicFrame>
        <p:nvGraphicFramePr>
          <p:cNvPr id="14" name="13 - Θέση περιεχομένου"/>
          <p:cNvGraphicFramePr>
            <a:graphicFrameLocks noGrp="1"/>
          </p:cNvGraphicFramePr>
          <p:nvPr>
            <p:ph sz="quarter" idx="4"/>
          </p:nvPr>
        </p:nvGraphicFramePr>
        <p:xfrm>
          <a:off x="857224" y="1928802"/>
          <a:ext cx="8286776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7 - Ορθογώνιο"/>
          <p:cNvSpPr/>
          <p:nvPr/>
        </p:nvSpPr>
        <p:spPr>
          <a:xfrm>
            <a:off x="2643174" y="78579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2400" b="1" u="sng" dirty="0" smtClean="0">
                <a:latin typeface="+mn-lt"/>
                <a:cs typeface="+mn-cs"/>
              </a:rPr>
              <a:t>Προφίλ Ωφελούμενων</a:t>
            </a:r>
            <a:endParaRPr lang="el-GR" sz="2400" b="1" u="sng" dirty="0" smtClean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- Ορθογώνιο"/>
          <p:cNvSpPr/>
          <p:nvPr/>
        </p:nvSpPr>
        <p:spPr>
          <a:xfrm>
            <a:off x="2643174" y="857232"/>
            <a:ext cx="457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b="1" u="sng" dirty="0" smtClean="0">
                <a:latin typeface="+mn-lt"/>
                <a:cs typeface="+mn-cs"/>
              </a:rPr>
              <a:t>Επίπεδο Εκπαίδευσης</a:t>
            </a:r>
          </a:p>
        </p:txBody>
      </p:sp>
      <p:graphicFrame>
        <p:nvGraphicFramePr>
          <p:cNvPr id="14" name="13 - Θέση περιεχομένου"/>
          <p:cNvGraphicFramePr>
            <a:graphicFrameLocks noGrp="1"/>
          </p:cNvGraphicFramePr>
          <p:nvPr>
            <p:ph sz="quarter" idx="4"/>
          </p:nvPr>
        </p:nvGraphicFramePr>
        <p:xfrm>
          <a:off x="642911" y="2071678"/>
          <a:ext cx="8072494" cy="3929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13 - Θέση περιεχομένου"/>
          <p:cNvGraphicFramePr>
            <a:graphicFrameLocks noGrp="1"/>
          </p:cNvGraphicFramePr>
          <p:nvPr>
            <p:ph sz="quarter" idx="4"/>
          </p:nvPr>
        </p:nvGraphicFramePr>
        <p:xfrm>
          <a:off x="642910" y="2000240"/>
          <a:ext cx="8286776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7 - Ορθογώνιο"/>
          <p:cNvSpPr/>
          <p:nvPr/>
        </p:nvSpPr>
        <p:spPr>
          <a:xfrm>
            <a:off x="2643174" y="78579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2400" b="1" u="sng" dirty="0" smtClean="0">
                <a:latin typeface="+mn-lt"/>
                <a:cs typeface="+mn-cs"/>
              </a:rPr>
              <a:t>Δεξιότητες-Γνώσεις</a:t>
            </a:r>
            <a:endParaRPr lang="el-GR" sz="2400" b="1" u="sng" dirty="0" smtClean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13 - Θέση περιεχομένου"/>
          <p:cNvGraphicFramePr>
            <a:graphicFrameLocks noGrp="1"/>
          </p:cNvGraphicFramePr>
          <p:nvPr>
            <p:ph sz="quarter" idx="4"/>
          </p:nvPr>
        </p:nvGraphicFramePr>
        <p:xfrm>
          <a:off x="642910" y="2000240"/>
          <a:ext cx="8286776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7 - Ορθογώνιο"/>
          <p:cNvSpPr/>
          <p:nvPr/>
        </p:nvSpPr>
        <p:spPr>
          <a:xfrm>
            <a:off x="2643174" y="78579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2400" b="1" u="sng" dirty="0" smtClean="0">
                <a:latin typeface="+mn-lt"/>
                <a:cs typeface="+mn-cs"/>
              </a:rPr>
              <a:t>Δεξιότητες-Γνώσεις</a:t>
            </a:r>
            <a:endParaRPr lang="el-GR" sz="2400" b="1" u="sng" dirty="0" smtClean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l-GR" sz="1600" dirty="0" smtClean="0"/>
          </a:p>
          <a:p>
            <a:pPr>
              <a:buNone/>
            </a:pPr>
            <a:endParaRPr lang="el-GR" sz="1600" dirty="0" smtClean="0"/>
          </a:p>
          <a:p>
            <a:pPr>
              <a:buNone/>
            </a:pPr>
            <a:r>
              <a:rPr lang="el-GR" sz="1800" dirty="0" smtClean="0"/>
              <a:t>Στα πλαίσια του προγράμματος οι ωφελούμενοι καταρτίστηκαν σε 2 προγράμματα:</a:t>
            </a:r>
            <a:endParaRPr lang="el-GR" sz="1800" dirty="0" smtClean="0"/>
          </a:p>
          <a:p>
            <a:pPr>
              <a:buNone/>
            </a:pPr>
            <a:endParaRPr lang="el-GR" sz="1800" dirty="0" smtClean="0"/>
          </a:p>
          <a:p>
            <a:pPr>
              <a:buNone/>
            </a:pPr>
            <a:endParaRPr lang="el-GR" sz="1800" dirty="0" smtClean="0"/>
          </a:p>
          <a:p>
            <a:r>
              <a:rPr lang="el-GR" sz="1800" b="1" dirty="0" smtClean="0"/>
              <a:t>Βοηθητικό Προσωπικό Τουριστικών </a:t>
            </a:r>
            <a:r>
              <a:rPr lang="el-GR" sz="1800" b="1" dirty="0" smtClean="0"/>
              <a:t>Μονάδων,</a:t>
            </a:r>
          </a:p>
          <a:p>
            <a:pPr>
              <a:buNone/>
            </a:pPr>
            <a:endParaRPr lang="el-GR" sz="1800" b="1" dirty="0" smtClean="0"/>
          </a:p>
          <a:p>
            <a:endParaRPr lang="el-GR" sz="1800" b="1" dirty="0" smtClean="0"/>
          </a:p>
          <a:p>
            <a:r>
              <a:rPr lang="el-GR" sz="1800" b="1" dirty="0" smtClean="0"/>
              <a:t> Ίδρυση, Οργάνωση και Διοίκηση </a:t>
            </a:r>
            <a:r>
              <a:rPr lang="el-GR" sz="1800" b="1" dirty="0" smtClean="0"/>
              <a:t>Κοινωνικών – Συνεταιριστικών Επιχειρήσεων.</a:t>
            </a:r>
            <a:endParaRPr lang="el-GR" sz="1800" b="1" dirty="0" smtClean="0"/>
          </a:p>
          <a:p>
            <a:endParaRPr lang="el-GR" sz="1600" dirty="0" smtClean="0"/>
          </a:p>
          <a:p>
            <a:endParaRPr lang="el-GR" sz="1600" dirty="0" smtClean="0"/>
          </a:p>
          <a:p>
            <a:endParaRPr lang="el-GR" sz="1600" dirty="0" smtClean="0"/>
          </a:p>
          <a:p>
            <a:pPr>
              <a:buNone/>
            </a:pPr>
            <a:endParaRPr lang="el-GR" sz="1600" dirty="0" smtClean="0"/>
          </a:p>
        </p:txBody>
      </p:sp>
      <p:sp>
        <p:nvSpPr>
          <p:cNvPr id="12" name="11 - Ορθογώνιο"/>
          <p:cNvSpPr/>
          <p:nvPr/>
        </p:nvSpPr>
        <p:spPr>
          <a:xfrm>
            <a:off x="2643174" y="857232"/>
            <a:ext cx="4572000" cy="3539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700" b="1" u="sng" dirty="0" smtClean="0">
                <a:latin typeface="+mn-lt"/>
                <a:cs typeface="+mn-cs"/>
              </a:rPr>
              <a:t>Κατάρτιση Ωφελουμένων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Ροή">
  <a:themeElements>
    <a:clrScheme name="Ροή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Ροή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Ροή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591</TotalTime>
  <Words>286</Words>
  <Application>Microsoft Office PowerPoint</Application>
  <PresentationFormat>Προβολή στην οθόνη (4:3)</PresentationFormat>
  <Paragraphs>79</Paragraphs>
  <Slides>12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12</vt:i4>
      </vt:variant>
    </vt:vector>
  </HeadingPairs>
  <TitlesOfParts>
    <vt:vector size="13" baseType="lpstr">
      <vt:lpstr>Ροή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«ΙΣΟΤΙΜΗ ΠΡΟΣΒΑΣΗ - ΔΡΑΣΕΙΣ ΕΝΔΥΝΑΜΩΣΗΣ ΚΑΙ ΕΡΓΑΣΙΑΚΗΣ ΕΠΑΝΕΝΤΑΞΗΣ ΕΥΠΑΘΩΝ ΟΜΑΔΩΝ»  3.2.4. «Υποστήριξη των Μ.Κ.Ο. (γυναικείων οργανώσεων)» (Α΄&amp; Β΄ κύκλος) του Ε.Π. «Διοικητική Μεταρρύθμιση 2007-2013», της Γενικής Γραμματείας Ισότητας των Φύλων</dc:title>
  <dc:creator>Κατερίνα</dc:creator>
  <cp:lastModifiedBy>Manu</cp:lastModifiedBy>
  <cp:revision>75</cp:revision>
  <dcterms:created xsi:type="dcterms:W3CDTF">2013-12-02T16:43:00Z</dcterms:created>
  <dcterms:modified xsi:type="dcterms:W3CDTF">2014-03-25T17:14:35Z</dcterms:modified>
</cp:coreProperties>
</file>