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1" r:id="rId1"/>
  </p:sldMasterIdLst>
  <p:sldIdLst>
    <p:sldId id="256" r:id="rId2"/>
    <p:sldId id="268" r:id="rId3"/>
    <p:sldId id="269" r:id="rId4"/>
    <p:sldId id="270" r:id="rId5"/>
    <p:sldId id="281" r:id="rId6"/>
    <p:sldId id="282" r:id="rId7"/>
    <p:sldId id="271" r:id="rId8"/>
    <p:sldId id="283" r:id="rId9"/>
    <p:sldId id="273" r:id="rId10"/>
    <p:sldId id="285" r:id="rId11"/>
    <p:sldId id="284" r:id="rId12"/>
    <p:sldId id="286" r:id="rId13"/>
    <p:sldId id="280" r:id="rId14"/>
  </p:sldIdLst>
  <p:sldSz cx="9144000" cy="6858000" type="screen4x3"/>
  <p:notesSz cx="6858000" cy="9144000"/>
  <p:defaultTextStyle>
    <a:defPPr>
      <a:defRPr lang="el-G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294" autoAdjust="0"/>
    <p:restoredTop sz="94660"/>
  </p:normalViewPr>
  <p:slideViewPr>
    <p:cSldViewPr>
      <p:cViewPr>
        <p:scale>
          <a:sx n="100" d="100"/>
          <a:sy n="100" d="100"/>
        </p:scale>
        <p:origin x="-528" y="6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- Τίτλος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17" name="16 - Υπότιτλος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l-GR" smtClean="0"/>
              <a:t>Κάντε κλικ για να επεξεργαστείτε τον υπότιτλο του υποδείγματος</a:t>
            </a:r>
            <a:endParaRPr kumimoji="0" lang="en-US"/>
          </a:p>
        </p:txBody>
      </p:sp>
      <p:sp>
        <p:nvSpPr>
          <p:cNvPr id="30" name="29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l-GR"/>
          </a:p>
        </p:txBody>
      </p:sp>
      <p:sp>
        <p:nvSpPr>
          <p:cNvPr id="19" name="18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l-GR"/>
          </a:p>
        </p:txBody>
      </p:sp>
      <p:sp>
        <p:nvSpPr>
          <p:cNvPr id="27" name="2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4A64E5-0276-4511-8A66-9D8F4030DD56}" type="slidenum">
              <a:rPr lang="el-GR" smtClean="0"/>
              <a:pPr>
                <a:defRPr/>
              </a:pPr>
              <a:t>‹#›</a:t>
            </a:fld>
            <a:endParaRPr lang="el-G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CF40A0-4338-418F-A7B6-BF9D993F39E2}" type="slidenum">
              <a:rPr lang="el-GR" smtClean="0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83C274-2B80-485C-8EEF-8B68FBA822FA}" type="slidenum">
              <a:rPr lang="el-GR" smtClean="0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A9AEF8-8F5D-46FC-B41B-647F012BEC40}" type="slidenum">
              <a:rPr lang="el-GR" smtClean="0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3C649D-BFE0-42F0-BC28-645758CA33D7}" type="slidenum">
              <a:rPr lang="el-GR" smtClean="0"/>
              <a:pPr>
                <a:defRPr/>
              </a:pPr>
              <a:t>‹#›</a:t>
            </a:fld>
            <a:endParaRPr lang="el-G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E33E0B-5DC8-439A-A63C-A709B7D17512}" type="slidenum">
              <a:rPr lang="el-GR" smtClean="0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περιεχομένου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D39A2B-D5EF-42D7-AC01-1F5F03D19D7A}" type="slidenum">
              <a:rPr lang="el-GR" smtClean="0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134D1C-7DD6-46D5-82E2-96E2CAC20F4D}" type="slidenum">
              <a:rPr lang="el-GR" smtClean="0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78EA4E-9B73-473E-831C-22616356E290}" type="slidenum">
              <a:rPr lang="el-GR" smtClean="0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0CED54-22F9-402A-BBB8-A2BF403CE1E0}" type="slidenum">
              <a:rPr lang="el-GR" smtClean="0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- Ψαλίδισμα και στρογγύλεμα μίας γωνίας του ορθογωνίου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- Ορθογώνιο τρίγωνο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4526F9FE-1FEB-4AC3-8D1D-05BAA8B29A55}" type="slidenum">
              <a:rPr lang="el-GR" smtClean="0"/>
              <a:pPr>
                <a:defRPr/>
              </a:pPr>
              <a:t>‹#›</a:t>
            </a:fld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l-GR" smtClean="0"/>
              <a:t>Κάντε κλικ στο εικονίδιο για να προσθέσετε μια εικόνα</a:t>
            </a:r>
            <a:endParaRPr kumimoji="0" lang="en-US" dirty="0"/>
          </a:p>
        </p:txBody>
      </p:sp>
      <p:sp>
        <p:nvSpPr>
          <p:cNvPr id="10" name="9 - Ελεύθερη σχεδίαση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- Ελεύθερη σχεδίαση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- Ελεύθερη σχεδίαση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- Ελεύθερη σχεδίαση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- Θέση τίτλου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0" name="29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kumimoji="0" lang="el-GR" smtClean="0"/>
              <a:t>Δεύτερου επιπέδου</a:t>
            </a:r>
          </a:p>
          <a:p>
            <a:pPr lvl="2" eaLnBrk="1" latinLnBrk="0" hangingPunct="1"/>
            <a:r>
              <a:rPr kumimoji="0" lang="el-GR" smtClean="0"/>
              <a:t>Τρίτου επιπέδου</a:t>
            </a:r>
          </a:p>
          <a:p>
            <a:pPr lvl="3" eaLnBrk="1" latinLnBrk="0" hangingPunct="1"/>
            <a:r>
              <a:rPr kumimoji="0" lang="el-GR" smtClean="0"/>
              <a:t>Τέταρτου επιπέδου</a:t>
            </a:r>
          </a:p>
          <a:p>
            <a:pPr lvl="4" eaLnBrk="1" latinLnBrk="0" hangingPunct="1"/>
            <a:r>
              <a:rPr kumimoji="0" lang="el-GR" smtClean="0"/>
              <a:t>Πέμπτου επιπέδου</a:t>
            </a:r>
            <a:endParaRPr kumimoji="0" lang="en-US"/>
          </a:p>
        </p:txBody>
      </p:sp>
      <p:sp>
        <p:nvSpPr>
          <p:cNvPr id="10" name="9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22" name="21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18" name="17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F6BE52EF-20F1-43D8-AD13-B24038ADF8AB}" type="slidenum">
              <a:rPr lang="el-GR" smtClean="0"/>
              <a:pPr>
                <a:defRPr/>
              </a:pPr>
              <a:t>‹#›</a:t>
            </a:fld>
            <a:endParaRPr lang="el-GR"/>
          </a:p>
        </p:txBody>
      </p:sp>
      <p:grpSp>
        <p:nvGrpSpPr>
          <p:cNvPr id="2" name="1 - Ομάδα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- Ελεύθερη σχεδίαση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- Ελεύθερη σχεδίαση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oaed.gr/" TargetMode="External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Grp="1" noChangeArrowheads="1"/>
          </p:cNvSpPr>
          <p:nvPr>
            <p:ph idx="1"/>
          </p:nvPr>
        </p:nvSpPr>
        <p:spPr>
          <a:xfrm>
            <a:off x="617538" y="2276475"/>
            <a:ext cx="7986712" cy="3744913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800" dirty="0" smtClean="0"/>
              <a:t> </a:t>
            </a:r>
            <a:endParaRPr lang="el-GR" sz="2800" dirty="0" smtClean="0"/>
          </a:p>
        </p:txBody>
      </p:sp>
      <p:pic>
        <p:nvPicPr>
          <p:cNvPr id="4" name="3 - Εικόνα" descr="logo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43042" y="714356"/>
            <a:ext cx="6572296" cy="928694"/>
          </a:xfrm>
          <a:prstGeom prst="rect">
            <a:avLst/>
          </a:prstGeom>
        </p:spPr>
      </p:pic>
      <p:pic>
        <p:nvPicPr>
          <p:cNvPr id="5" name="4 - Εικόνα" descr="FLAGS_TOPEK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1538" y="5500702"/>
            <a:ext cx="7286676" cy="1071570"/>
          </a:xfrm>
          <a:prstGeom prst="rect">
            <a:avLst/>
          </a:prstGeom>
        </p:spPr>
      </p:pic>
      <p:pic>
        <p:nvPicPr>
          <p:cNvPr id="7" name="Picture 1" descr="Description: 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57422" y="1785926"/>
            <a:ext cx="4175323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Grp="1" noChangeArrowheads="1"/>
          </p:cNvSpPr>
          <p:nvPr>
            <p:ph idx="1"/>
          </p:nvPr>
        </p:nvSpPr>
        <p:spPr>
          <a:xfrm>
            <a:off x="571472" y="2000240"/>
            <a:ext cx="7931150" cy="400052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l-GR" sz="1600" dirty="0" smtClean="0"/>
              <a:t> </a:t>
            </a:r>
          </a:p>
          <a:p>
            <a:pPr>
              <a:buNone/>
            </a:pPr>
            <a:r>
              <a:rPr lang="el-GR" sz="1600" u="sng" dirty="0" smtClean="0"/>
              <a:t>Δεσμεύσεις:</a:t>
            </a:r>
          </a:p>
          <a:p>
            <a:pPr>
              <a:buNone/>
            </a:pPr>
            <a:endParaRPr lang="el-GR" sz="1600" dirty="0" smtClean="0"/>
          </a:p>
          <a:p>
            <a:r>
              <a:rPr lang="el-GR" sz="1600" dirty="0" smtClean="0"/>
              <a:t>Οι επιχειρήσεις υποχρεούνται να διατηρήσουν τις επιχορηγούμενες και μη θέσεις εργασίας καθ’ όλη τη διάρκεια του προγράμματος (4 μήνες).</a:t>
            </a:r>
          </a:p>
          <a:p>
            <a:pPr>
              <a:buNone/>
            </a:pPr>
            <a:endParaRPr lang="el-GR" sz="1600" dirty="0" smtClean="0"/>
          </a:p>
          <a:p>
            <a:r>
              <a:rPr lang="el-GR" sz="1600" dirty="0" smtClean="0"/>
              <a:t>Σε περίπτωση που η επιχείρηση μειώσει το προσωπικό της και εφόσον δεν το αντικαταστήσει μέσα σε τριάντα (30) ημέρες, το πρόγραμμα θα διακόπτεται κατά τόσες θέσεις εργασίας όσες μειώθηκε το προσωπικό. Στην περίπτωση που η επιχείρηση έχει επιχορηγηθεί, τότε θα επιστρέφει στον Οργανισμό εντόκως το αναλογούν ποσό επιχορήγησης σύμφωνα με τις διατάξεις της ΥΠΑΣΥΔ με </a:t>
            </a:r>
            <a:r>
              <a:rPr lang="el-GR" sz="1600" dirty="0" err="1" smtClean="0"/>
              <a:t>αριθμ</a:t>
            </a:r>
            <a:r>
              <a:rPr lang="el-GR" sz="1600" dirty="0" smtClean="0"/>
              <a:t>. 14053/ΕΥΣ 1749/27-3-2008, όπως αυτή ισχύει κάθε φορά.</a:t>
            </a:r>
          </a:p>
          <a:p>
            <a:pPr>
              <a:buNone/>
            </a:pPr>
            <a:endParaRPr lang="el-GR" sz="1600" dirty="0" smtClean="0"/>
          </a:p>
          <a:p>
            <a:pPr>
              <a:buNone/>
            </a:pPr>
            <a:endParaRPr lang="el-GR" sz="1600" b="1" dirty="0" smtClean="0"/>
          </a:p>
        </p:txBody>
      </p:sp>
      <p:grpSp>
        <p:nvGrpSpPr>
          <p:cNvPr id="2" name="5 - Ομάδα"/>
          <p:cNvGrpSpPr/>
          <p:nvPr/>
        </p:nvGrpSpPr>
        <p:grpSpPr>
          <a:xfrm>
            <a:off x="500034" y="6072206"/>
            <a:ext cx="8258233" cy="571504"/>
            <a:chOff x="500034" y="6072206"/>
            <a:chExt cx="8258233" cy="571504"/>
          </a:xfrm>
        </p:grpSpPr>
        <p:pic>
          <p:nvPicPr>
            <p:cNvPr id="4" name="3 - Εικόνα" descr="logo2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0034" y="6072206"/>
              <a:ext cx="3510668" cy="571504"/>
            </a:xfrm>
            <a:prstGeom prst="rect">
              <a:avLst/>
            </a:prstGeom>
          </p:spPr>
        </p:pic>
        <p:pic>
          <p:nvPicPr>
            <p:cNvPr id="5" name="4 - Εικόνα" descr="FLAGS_TOPEKO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43438" y="6072206"/>
              <a:ext cx="4114829" cy="571504"/>
            </a:xfrm>
            <a:prstGeom prst="rect">
              <a:avLst/>
            </a:prstGeom>
          </p:spPr>
        </p:pic>
      </p:grpSp>
      <p:pic>
        <p:nvPicPr>
          <p:cNvPr id="6147" name="Picture 1" descr="Description: 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857232"/>
            <a:ext cx="928694" cy="109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- Ορθογώνιο"/>
          <p:cNvSpPr/>
          <p:nvPr/>
        </p:nvSpPr>
        <p:spPr>
          <a:xfrm>
            <a:off x="2500298" y="857232"/>
            <a:ext cx="4572000" cy="35394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l-GR" sz="1700" b="1" u="sng" dirty="0" smtClean="0">
                <a:latin typeface="+mn-lt"/>
                <a:cs typeface="+mn-cs"/>
              </a:rPr>
              <a:t>Δεσμεύσεις</a:t>
            </a:r>
            <a:endParaRPr lang="el-GR" sz="1700" b="1" u="sng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Grp="1" noChangeArrowheads="1"/>
          </p:cNvSpPr>
          <p:nvPr>
            <p:ph idx="1"/>
          </p:nvPr>
        </p:nvSpPr>
        <p:spPr>
          <a:xfrm>
            <a:off x="571472" y="2000240"/>
            <a:ext cx="7931150" cy="4000528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l-GR" sz="1600" dirty="0" smtClean="0"/>
              <a:t> </a:t>
            </a:r>
          </a:p>
          <a:p>
            <a:r>
              <a:rPr lang="el-GR" sz="1600" dirty="0" smtClean="0"/>
              <a:t>Για τη λήψη της επιχορήγησης η επιχείρηση οφείλει να υποβάλλει αίτηση στον Ο.Α.Ε.Δ. με τα απαιτούμενα δικαιολογητικά όπως αυτά θα προσδιοριστούν στη Δημόσια Πρόσκληση του προγράμματος.</a:t>
            </a:r>
          </a:p>
          <a:p>
            <a:pPr>
              <a:buNone/>
            </a:pPr>
            <a:endParaRPr lang="el-GR" sz="1600" dirty="0" smtClean="0"/>
          </a:p>
          <a:p>
            <a:r>
              <a:rPr lang="el-GR" sz="1600" dirty="0" smtClean="0"/>
              <a:t>Οι αποδοχές των εργαζομένων (επιχορηγούμενου και μη προσωπικού) καθορίζονται από την κείμενη εργατική και ασφαλιστική νομοθεσία.</a:t>
            </a:r>
          </a:p>
          <a:p>
            <a:pPr>
              <a:buNone/>
            </a:pPr>
            <a:endParaRPr lang="el-GR" sz="1600" dirty="0" smtClean="0"/>
          </a:p>
          <a:p>
            <a:r>
              <a:rPr lang="el-GR" sz="1600" dirty="0" smtClean="0"/>
              <a:t>Οι επιχορηγούμενοι κατά τη διάρκεια του προγράμματος δεν θα πρέπει να ασκούν άλλο ελευθέριο ή άλλο επάγγελμα, ούτε να προβούν σε έναρξη δραστηριότητας στην Δ.Ο.Υ..  Σε διαφορετική περίπτωση απεντάσσονται από το πρόγραμμα.</a:t>
            </a:r>
          </a:p>
          <a:p>
            <a:pPr>
              <a:buNone/>
            </a:pPr>
            <a:endParaRPr lang="el-GR" sz="1600" dirty="0" smtClean="0"/>
          </a:p>
          <a:p>
            <a:r>
              <a:rPr lang="el-GR" sz="1600" dirty="0" smtClean="0"/>
              <a:t>Οι επαληθεύσεις του προγράμματος (επιτόπιοι έλεγχοι) θα διενεργούνται από υπαλλήλους του ΟΑΕΔ σύμφωνα με τα οριζόμενα α) στην Κοινή Υπουργική Απόφαση υπ’ </a:t>
            </a:r>
            <a:r>
              <a:rPr lang="el-GR" sz="1600" dirty="0" err="1" smtClean="0"/>
              <a:t>αριθμ</a:t>
            </a:r>
            <a:r>
              <a:rPr lang="el-GR" sz="1600" dirty="0" smtClean="0"/>
              <a:t>. 2/82850/0022/2013 (ΦΕΚ487/9-10-2013) β) τις διατάξεις της ΥΠΑΣΥΔ με </a:t>
            </a:r>
            <a:r>
              <a:rPr lang="el-GR" sz="1600" dirty="0" err="1" smtClean="0"/>
              <a:t>αριθμ</a:t>
            </a:r>
            <a:r>
              <a:rPr lang="el-GR" sz="1600" dirty="0" smtClean="0"/>
              <a:t>. 14053/ΕΥΣ 1749/27-3-2008, όπως αυτή ισχύει κάθε φορά.</a:t>
            </a:r>
          </a:p>
          <a:p>
            <a:endParaRPr lang="el-GR" sz="1600" dirty="0" smtClean="0"/>
          </a:p>
          <a:p>
            <a:pPr>
              <a:buNone/>
            </a:pPr>
            <a:endParaRPr lang="el-GR" sz="1600" dirty="0" smtClean="0"/>
          </a:p>
        </p:txBody>
      </p:sp>
      <p:grpSp>
        <p:nvGrpSpPr>
          <p:cNvPr id="2" name="5 - Ομάδα"/>
          <p:cNvGrpSpPr/>
          <p:nvPr/>
        </p:nvGrpSpPr>
        <p:grpSpPr>
          <a:xfrm>
            <a:off x="500034" y="6072206"/>
            <a:ext cx="8258233" cy="571504"/>
            <a:chOff x="500034" y="6072206"/>
            <a:chExt cx="8258233" cy="571504"/>
          </a:xfrm>
        </p:grpSpPr>
        <p:pic>
          <p:nvPicPr>
            <p:cNvPr id="4" name="3 - Εικόνα" descr="logo2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0034" y="6072206"/>
              <a:ext cx="3510668" cy="571504"/>
            </a:xfrm>
            <a:prstGeom prst="rect">
              <a:avLst/>
            </a:prstGeom>
          </p:spPr>
        </p:pic>
        <p:pic>
          <p:nvPicPr>
            <p:cNvPr id="5" name="4 - Εικόνα" descr="FLAGS_TOPEKO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43438" y="6072206"/>
              <a:ext cx="4114829" cy="571504"/>
            </a:xfrm>
            <a:prstGeom prst="rect">
              <a:avLst/>
            </a:prstGeom>
          </p:spPr>
        </p:pic>
      </p:grpSp>
      <p:pic>
        <p:nvPicPr>
          <p:cNvPr id="6147" name="Picture 1" descr="Description: 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857232"/>
            <a:ext cx="928694" cy="109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- Ορθογώνιο"/>
          <p:cNvSpPr/>
          <p:nvPr/>
        </p:nvSpPr>
        <p:spPr>
          <a:xfrm>
            <a:off x="2500298" y="857232"/>
            <a:ext cx="4572000" cy="35394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l-GR" sz="1700" b="1" u="sng" dirty="0" smtClean="0">
                <a:latin typeface="+mn-lt"/>
                <a:cs typeface="+mn-cs"/>
              </a:rPr>
              <a:t>Γενικές Πληροφορίες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Grp="1" noChangeArrowheads="1"/>
          </p:cNvSpPr>
          <p:nvPr>
            <p:ph idx="1"/>
          </p:nvPr>
        </p:nvSpPr>
        <p:spPr>
          <a:xfrm>
            <a:off x="571472" y="2000240"/>
            <a:ext cx="7931150" cy="4000528"/>
          </a:xfrm>
        </p:spPr>
        <p:txBody>
          <a:bodyPr>
            <a:normAutofit/>
          </a:bodyPr>
          <a:lstStyle/>
          <a:p>
            <a:pPr algn="ctr">
              <a:lnSpc>
                <a:spcPct val="90000"/>
              </a:lnSpc>
              <a:buNone/>
              <a:defRPr/>
            </a:pPr>
            <a:r>
              <a:rPr lang="el-GR" sz="2000" b="1" dirty="0" smtClean="0"/>
              <a:t> </a:t>
            </a:r>
            <a:endParaRPr lang="en-US" sz="2000" b="1" dirty="0" smtClean="0"/>
          </a:p>
          <a:p>
            <a:pPr algn="ctr">
              <a:lnSpc>
                <a:spcPct val="90000"/>
              </a:lnSpc>
              <a:buNone/>
              <a:defRPr/>
            </a:pPr>
            <a:endParaRPr lang="el-GR" sz="2000" b="1" dirty="0" smtClean="0"/>
          </a:p>
        </p:txBody>
      </p:sp>
      <p:grpSp>
        <p:nvGrpSpPr>
          <p:cNvPr id="2" name="5 - Ομάδα"/>
          <p:cNvGrpSpPr/>
          <p:nvPr/>
        </p:nvGrpSpPr>
        <p:grpSpPr>
          <a:xfrm>
            <a:off x="500034" y="6072206"/>
            <a:ext cx="8258233" cy="571504"/>
            <a:chOff x="500034" y="6072206"/>
            <a:chExt cx="8258233" cy="571504"/>
          </a:xfrm>
        </p:grpSpPr>
        <p:pic>
          <p:nvPicPr>
            <p:cNvPr id="4" name="3 - Εικόνα" descr="logo2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0034" y="6072206"/>
              <a:ext cx="3510668" cy="571504"/>
            </a:xfrm>
            <a:prstGeom prst="rect">
              <a:avLst/>
            </a:prstGeom>
          </p:spPr>
        </p:pic>
        <p:pic>
          <p:nvPicPr>
            <p:cNvPr id="5" name="4 - Εικόνα" descr="FLAGS_TOPEKO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43438" y="6072206"/>
              <a:ext cx="4114829" cy="571504"/>
            </a:xfrm>
            <a:prstGeom prst="rect">
              <a:avLst/>
            </a:prstGeom>
          </p:spPr>
        </p:pic>
      </p:grpSp>
      <p:pic>
        <p:nvPicPr>
          <p:cNvPr id="6147" name="Picture 1" descr="Description: 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857232"/>
            <a:ext cx="928694" cy="109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- Ορθογώνιο"/>
          <p:cNvSpPr/>
          <p:nvPr/>
        </p:nvSpPr>
        <p:spPr>
          <a:xfrm>
            <a:off x="785786" y="2000240"/>
            <a:ext cx="7929618" cy="3514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l-GR" u="sng" dirty="0" smtClean="0"/>
          </a:p>
          <a:p>
            <a:pPr algn="ctr"/>
            <a:endParaRPr lang="el-GR" u="sng" dirty="0" smtClean="0"/>
          </a:p>
          <a:p>
            <a:pPr marL="274320" indent="-274320">
              <a:lnSpc>
                <a:spcPct val="80000"/>
              </a:lnSpc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el-GR" sz="1600" dirty="0" smtClean="0">
                <a:latin typeface="+mn-lt"/>
                <a:cs typeface="+mn-cs"/>
              </a:rPr>
              <a:t> Δημοσίευση πρόσκλησης εκδήλωσης ενδιαφέροντος από τον Ο.Α.Ε.Δ</a:t>
            </a:r>
          </a:p>
          <a:p>
            <a:pPr marL="274320" indent="-274320">
              <a:lnSpc>
                <a:spcPct val="80000"/>
              </a:lnSpc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endParaRPr lang="el-GR" sz="1600" dirty="0" smtClean="0">
              <a:latin typeface="+mn-lt"/>
              <a:cs typeface="+mn-cs"/>
            </a:endParaRPr>
          </a:p>
          <a:p>
            <a:pPr marL="274320" indent="-274320">
              <a:lnSpc>
                <a:spcPct val="80000"/>
              </a:lnSpc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el-GR" sz="1600" dirty="0" smtClean="0">
                <a:latin typeface="+mn-lt"/>
                <a:cs typeface="+mn-cs"/>
              </a:rPr>
              <a:t> Υποβάλλουν ηλεκτρονικά αίτηση υπαγωγής η οποία θα είναι αναρτημένη στην ιστοσελίδα του Οργανισμού (</a:t>
            </a:r>
            <a:r>
              <a:rPr lang="el-GR" sz="1600" dirty="0" err="1" smtClean="0">
                <a:latin typeface="+mn-lt"/>
                <a:cs typeface="+mn-cs"/>
                <a:hlinkClick r:id="rId5"/>
              </a:rPr>
              <a:t>www.oaed.gr</a:t>
            </a:r>
            <a:r>
              <a:rPr lang="el-GR" sz="1600" dirty="0" smtClean="0">
                <a:latin typeface="+mn-lt"/>
                <a:cs typeface="+mn-cs"/>
              </a:rPr>
              <a:t>)</a:t>
            </a:r>
          </a:p>
          <a:p>
            <a:pPr marL="274320" indent="-274320">
              <a:lnSpc>
                <a:spcPct val="80000"/>
              </a:lnSpc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endParaRPr lang="el-GR" sz="1600" dirty="0" smtClean="0">
              <a:latin typeface="+mn-lt"/>
              <a:cs typeface="+mn-cs"/>
            </a:endParaRPr>
          </a:p>
          <a:p>
            <a:pPr marL="274320" indent="-274320">
              <a:lnSpc>
                <a:spcPct val="80000"/>
              </a:lnSpc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el-GR" sz="1600" dirty="0" smtClean="0">
                <a:latin typeface="+mn-lt"/>
                <a:cs typeface="+mn-cs"/>
              </a:rPr>
              <a:t> Υποβάλλουν υπεύθυνη δήλωση βάσει του προτύπου που θα είναι αναρτημένη στην  ιστοσελίδα του Ο.Α.Ε.Δ.</a:t>
            </a:r>
          </a:p>
          <a:p>
            <a:pPr marL="274320" indent="-274320">
              <a:lnSpc>
                <a:spcPct val="80000"/>
              </a:lnSpc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endParaRPr lang="el-GR" sz="1600" dirty="0" smtClean="0">
              <a:latin typeface="+mn-lt"/>
              <a:cs typeface="+mn-cs"/>
            </a:endParaRPr>
          </a:p>
          <a:p>
            <a:pPr marL="274320" indent="-274320">
              <a:lnSpc>
                <a:spcPct val="80000"/>
              </a:lnSpc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el-GR" sz="1600" dirty="0" smtClean="0">
                <a:latin typeface="+mn-lt"/>
                <a:cs typeface="+mn-cs"/>
              </a:rPr>
              <a:t>Οι επιχειρήσεις πρέπει να διαθέτουν κωδικούς πρόσβασης στο πληροφοριακό σύστημα του Ο.Α.Ε.Δ.</a:t>
            </a:r>
          </a:p>
          <a:p>
            <a:endParaRPr lang="el-GR" dirty="0" smtClean="0"/>
          </a:p>
          <a:p>
            <a:endParaRPr lang="el-GR" dirty="0"/>
          </a:p>
        </p:txBody>
      </p:sp>
      <p:sp>
        <p:nvSpPr>
          <p:cNvPr id="9" name="8 - Ορθογώνιο"/>
          <p:cNvSpPr/>
          <p:nvPr/>
        </p:nvSpPr>
        <p:spPr>
          <a:xfrm>
            <a:off x="3214678" y="857232"/>
            <a:ext cx="3561744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l-GR" sz="1700" b="1" u="sng" dirty="0" smtClean="0">
                <a:latin typeface="+mn-lt"/>
                <a:cs typeface="+mn-cs"/>
              </a:rPr>
              <a:t>Διαδικασία υπαγωγής δικαιούχων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Grp="1" noChangeArrowheads="1"/>
          </p:cNvSpPr>
          <p:nvPr>
            <p:ph idx="1"/>
          </p:nvPr>
        </p:nvSpPr>
        <p:spPr>
          <a:xfrm>
            <a:off x="571472" y="1857364"/>
            <a:ext cx="7931150" cy="4000528"/>
          </a:xfrm>
        </p:spPr>
        <p:txBody>
          <a:bodyPr>
            <a:normAutofit/>
          </a:bodyPr>
          <a:lstStyle/>
          <a:p>
            <a:pPr algn="ctr">
              <a:lnSpc>
                <a:spcPct val="90000"/>
              </a:lnSpc>
              <a:buNone/>
              <a:defRPr/>
            </a:pPr>
            <a:endParaRPr lang="el-GR" sz="2000" b="1" dirty="0" smtClean="0"/>
          </a:p>
          <a:p>
            <a:pPr algn="ctr">
              <a:lnSpc>
                <a:spcPct val="90000"/>
              </a:lnSpc>
              <a:buNone/>
              <a:defRPr/>
            </a:pPr>
            <a:r>
              <a:rPr lang="el-GR" sz="2400" dirty="0" smtClean="0"/>
              <a:t>Ευχαριστούμε πολύ για τη προσοχή σας!!!!!</a:t>
            </a:r>
            <a:br>
              <a:rPr lang="el-GR" sz="2400" dirty="0" smtClean="0"/>
            </a:br>
            <a:r>
              <a:rPr lang="el-GR" sz="2400" dirty="0" smtClean="0"/>
              <a:t/>
            </a:r>
            <a:br>
              <a:rPr lang="el-GR" sz="2400" dirty="0" smtClean="0"/>
            </a:br>
            <a:r>
              <a:rPr lang="el-GR" sz="2400" dirty="0" smtClean="0"/>
              <a:t>Για περισσότερες πληροφορίες μπορείτε να επικοινωνείτε,</a:t>
            </a:r>
            <a:br>
              <a:rPr lang="el-GR" sz="2400" dirty="0" smtClean="0"/>
            </a:br>
            <a:r>
              <a:rPr lang="el-GR" sz="2400" dirty="0" smtClean="0"/>
              <a:t>  με το Κ.Ε.Α της Ιεράς Μητρόπολης Σύρου στο Τηλέφωνο: </a:t>
            </a:r>
            <a:r>
              <a:rPr lang="el-GR" sz="2400" b="1" dirty="0" smtClean="0"/>
              <a:t>22810-82815</a:t>
            </a:r>
          </a:p>
          <a:p>
            <a:pPr algn="ctr">
              <a:lnSpc>
                <a:spcPct val="90000"/>
              </a:lnSpc>
              <a:buNone/>
              <a:defRPr/>
            </a:pPr>
            <a:endParaRPr lang="el-GR" sz="2400" dirty="0" smtClean="0"/>
          </a:p>
          <a:p>
            <a:pPr algn="ctr">
              <a:lnSpc>
                <a:spcPct val="90000"/>
              </a:lnSpc>
              <a:buNone/>
              <a:defRPr/>
            </a:pPr>
            <a:r>
              <a:rPr lang="el-GR" sz="2400" dirty="0" smtClean="0"/>
              <a:t>Καθώς και στο δικτυακό τόπο της Α.Σ. </a:t>
            </a:r>
            <a:br>
              <a:rPr lang="el-GR" sz="2400" dirty="0" smtClean="0"/>
            </a:br>
            <a:r>
              <a:rPr lang="el-GR" sz="2400" dirty="0" smtClean="0"/>
              <a:t>«Κυκλάδες Κοινωνική Συμμαχία»</a:t>
            </a:r>
          </a:p>
          <a:p>
            <a:pPr algn="ctr">
              <a:lnSpc>
                <a:spcPct val="90000"/>
              </a:lnSpc>
              <a:buNone/>
              <a:defRPr/>
            </a:pPr>
            <a:r>
              <a:rPr lang="en-US" sz="2400" b="1" dirty="0" smtClean="0"/>
              <a:t>www.cycladescoalition.gr</a:t>
            </a:r>
          </a:p>
        </p:txBody>
      </p:sp>
      <p:grpSp>
        <p:nvGrpSpPr>
          <p:cNvPr id="2" name="5 - Ομάδα"/>
          <p:cNvGrpSpPr/>
          <p:nvPr/>
        </p:nvGrpSpPr>
        <p:grpSpPr>
          <a:xfrm>
            <a:off x="500034" y="6072206"/>
            <a:ext cx="8258233" cy="571504"/>
            <a:chOff x="500034" y="6072206"/>
            <a:chExt cx="8258233" cy="571504"/>
          </a:xfrm>
        </p:grpSpPr>
        <p:pic>
          <p:nvPicPr>
            <p:cNvPr id="4" name="3 - Εικόνα" descr="logo2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0034" y="6072206"/>
              <a:ext cx="3510668" cy="571504"/>
            </a:xfrm>
            <a:prstGeom prst="rect">
              <a:avLst/>
            </a:prstGeom>
          </p:spPr>
        </p:pic>
        <p:pic>
          <p:nvPicPr>
            <p:cNvPr id="5" name="4 - Εικόνα" descr="FLAGS_TOPEKO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43438" y="6072206"/>
              <a:ext cx="4114829" cy="571504"/>
            </a:xfrm>
            <a:prstGeom prst="rect">
              <a:avLst/>
            </a:prstGeom>
          </p:spPr>
        </p:pic>
      </p:grpSp>
      <p:pic>
        <p:nvPicPr>
          <p:cNvPr id="6147" name="Picture 1" descr="Description: 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857232"/>
            <a:ext cx="928694" cy="109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Grp="1" noChangeArrowheads="1"/>
          </p:cNvSpPr>
          <p:nvPr>
            <p:ph idx="1"/>
          </p:nvPr>
        </p:nvSpPr>
        <p:spPr>
          <a:xfrm>
            <a:off x="571472" y="2000240"/>
            <a:ext cx="7931150" cy="4000528"/>
          </a:xfrm>
        </p:spPr>
        <p:txBody>
          <a:bodyPr>
            <a:normAutofit/>
          </a:bodyPr>
          <a:lstStyle/>
          <a:p>
            <a:pPr algn="ctr">
              <a:lnSpc>
                <a:spcPct val="90000"/>
              </a:lnSpc>
              <a:buNone/>
              <a:defRPr/>
            </a:pPr>
            <a:r>
              <a:rPr lang="el-GR" sz="2000" b="1" dirty="0" smtClean="0"/>
              <a:t> </a:t>
            </a:r>
            <a:endParaRPr lang="en-US" sz="2000" b="1" dirty="0" smtClean="0"/>
          </a:p>
          <a:p>
            <a:pPr algn="ctr">
              <a:lnSpc>
                <a:spcPct val="90000"/>
              </a:lnSpc>
              <a:buNone/>
              <a:defRPr/>
            </a:pPr>
            <a:r>
              <a:rPr lang="el-GR" sz="2000" b="1" dirty="0" smtClean="0"/>
              <a:t> </a:t>
            </a:r>
            <a:r>
              <a:rPr lang="el-GR" sz="2000" dirty="0" smtClean="0"/>
              <a:t> Το </a:t>
            </a:r>
            <a:r>
              <a:rPr lang="el-GR" sz="2000" b="1" dirty="0" smtClean="0"/>
              <a:t>Κέντρο Έρευνας και Ανάπτυξης Της Ιεράς Μητροπόλεως Σύρου </a:t>
            </a:r>
            <a:r>
              <a:rPr lang="el-GR" sz="2000" dirty="0" smtClean="0"/>
              <a:t>στα πλαίσια της Πράξης με τίτλο «Κοινωνική καινοτομία ένταξης ευπαθών ομάδων στο Νομό Κυκλάδων»</a:t>
            </a:r>
          </a:p>
          <a:p>
            <a:pPr algn="ctr">
              <a:lnSpc>
                <a:spcPct val="90000"/>
              </a:lnSpc>
              <a:buNone/>
              <a:defRPr/>
            </a:pPr>
            <a:r>
              <a:rPr lang="el-GR" sz="2000" dirty="0" smtClean="0"/>
              <a:t>Σας παρουσιάζει  το:</a:t>
            </a:r>
          </a:p>
          <a:p>
            <a:pPr algn="ctr">
              <a:lnSpc>
                <a:spcPct val="90000"/>
              </a:lnSpc>
              <a:buNone/>
              <a:defRPr/>
            </a:pPr>
            <a:r>
              <a:rPr lang="el-GR" sz="2000" b="1" dirty="0" smtClean="0"/>
              <a:t>Πρόγραμμα</a:t>
            </a:r>
            <a:r>
              <a:rPr lang="en-US" sz="2000" b="1" dirty="0" smtClean="0"/>
              <a:t> </a:t>
            </a:r>
            <a:r>
              <a:rPr lang="el-GR" sz="2000" b="1" dirty="0" smtClean="0"/>
              <a:t> επιχορήγησης επιχειρήσεων για την πρόσληψη 10.000  ωφελούμενων των δράσεων «Τοπικά σχέδια για την απασχόληση, προσαρμοσμένα στις ανάγκες των τοπικών αγορών εργασίας – ΤοπΣΑ» και «Τοπικές δράσεις κοινωνικής ένταξης για ευάλωτες ομάδες – ΤοπΕΚΟ» μέσω του Ο.Α.Ε.Δ</a:t>
            </a:r>
          </a:p>
          <a:p>
            <a:pPr algn="ctr">
              <a:lnSpc>
                <a:spcPct val="90000"/>
              </a:lnSpc>
              <a:buNone/>
              <a:defRPr/>
            </a:pPr>
            <a:r>
              <a:rPr lang="el-GR" sz="2000" b="1" dirty="0" smtClean="0"/>
              <a:t>(Αναμένεται)</a:t>
            </a:r>
          </a:p>
          <a:p>
            <a:pPr algn="ctr">
              <a:lnSpc>
                <a:spcPct val="90000"/>
              </a:lnSpc>
              <a:buNone/>
              <a:defRPr/>
            </a:pPr>
            <a:endParaRPr lang="el-GR" sz="2000" b="1" dirty="0" smtClean="0"/>
          </a:p>
        </p:txBody>
      </p:sp>
      <p:grpSp>
        <p:nvGrpSpPr>
          <p:cNvPr id="6" name="5 - Ομάδα"/>
          <p:cNvGrpSpPr/>
          <p:nvPr/>
        </p:nvGrpSpPr>
        <p:grpSpPr>
          <a:xfrm>
            <a:off x="500034" y="6072206"/>
            <a:ext cx="8258233" cy="571504"/>
            <a:chOff x="500034" y="6072206"/>
            <a:chExt cx="8258233" cy="571504"/>
          </a:xfrm>
        </p:grpSpPr>
        <p:pic>
          <p:nvPicPr>
            <p:cNvPr id="4" name="3 - Εικόνα" descr="logo2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0034" y="6072206"/>
              <a:ext cx="3510668" cy="571504"/>
            </a:xfrm>
            <a:prstGeom prst="rect">
              <a:avLst/>
            </a:prstGeom>
          </p:spPr>
        </p:pic>
        <p:pic>
          <p:nvPicPr>
            <p:cNvPr id="5" name="4 - Εικόνα" descr="FLAGS_TOPEKO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43438" y="6072206"/>
              <a:ext cx="4114829" cy="571504"/>
            </a:xfrm>
            <a:prstGeom prst="rect">
              <a:avLst/>
            </a:prstGeom>
          </p:spPr>
        </p:pic>
      </p:grpSp>
      <p:pic>
        <p:nvPicPr>
          <p:cNvPr id="6147" name="Picture 1" descr="Description: 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857232"/>
            <a:ext cx="928694" cy="109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Grp="1" noChangeArrowheads="1"/>
          </p:cNvSpPr>
          <p:nvPr>
            <p:ph idx="1"/>
          </p:nvPr>
        </p:nvSpPr>
        <p:spPr>
          <a:xfrm>
            <a:off x="571472" y="1643050"/>
            <a:ext cx="7931150" cy="4357718"/>
          </a:xfrm>
        </p:spPr>
        <p:txBody>
          <a:bodyPr>
            <a:normAutofit/>
          </a:bodyPr>
          <a:lstStyle/>
          <a:p>
            <a:pPr algn="ctr">
              <a:lnSpc>
                <a:spcPct val="90000"/>
              </a:lnSpc>
              <a:buNone/>
              <a:defRPr/>
            </a:pPr>
            <a:r>
              <a:rPr lang="el-GR" sz="2000" b="1" dirty="0" smtClean="0"/>
              <a:t> </a:t>
            </a:r>
            <a:endParaRPr lang="en-US" sz="2000" b="1" dirty="0" smtClean="0"/>
          </a:p>
          <a:p>
            <a:pPr algn="ctr">
              <a:lnSpc>
                <a:spcPct val="90000"/>
              </a:lnSpc>
              <a:buNone/>
              <a:defRPr/>
            </a:pPr>
            <a:endParaRPr lang="en-US" sz="2000" dirty="0" smtClean="0"/>
          </a:p>
          <a:p>
            <a:pPr algn="just">
              <a:lnSpc>
                <a:spcPct val="90000"/>
              </a:lnSpc>
              <a:defRPr/>
            </a:pPr>
            <a:r>
              <a:rPr lang="el-GR" sz="2000" dirty="0" smtClean="0"/>
              <a:t>Σκοπός του προγράμματος είναι η επιχορήγηση επιχειρήσεων για την </a:t>
            </a:r>
            <a:r>
              <a:rPr lang="el-GR" sz="2000" b="1" dirty="0" smtClean="0"/>
              <a:t>πρόσληψη 10.000 ωφελούμενων των δράσεων </a:t>
            </a:r>
            <a:r>
              <a:rPr lang="el-GR" sz="2000" dirty="0" smtClean="0"/>
              <a:t>«Τοπικά σχέδια για την απασχόληση, προσαρμοσμένα στις ανάγκες των τοπικών αγορών εργασίας – </a:t>
            </a:r>
            <a:r>
              <a:rPr lang="el-GR" sz="2000" b="1" dirty="0" smtClean="0"/>
              <a:t>ΤοπΣΑ</a:t>
            </a:r>
            <a:r>
              <a:rPr lang="el-GR" sz="2000" dirty="0" smtClean="0"/>
              <a:t>» &amp; «Τοπικές δράσεις κοινωνικής ένταξης για ευάλωτες ομάδες – </a:t>
            </a:r>
            <a:r>
              <a:rPr lang="el-GR" sz="2000" b="1" dirty="0" smtClean="0"/>
              <a:t>ΤοπΕΚΟ</a:t>
            </a:r>
            <a:r>
              <a:rPr lang="el-GR" sz="2000" dirty="0" smtClean="0"/>
              <a:t>» </a:t>
            </a:r>
            <a:endParaRPr lang="en-US" sz="2000" dirty="0" smtClean="0"/>
          </a:p>
          <a:p>
            <a:pPr algn="just">
              <a:lnSpc>
                <a:spcPct val="90000"/>
              </a:lnSpc>
              <a:buNone/>
              <a:defRPr/>
            </a:pPr>
            <a:endParaRPr lang="en-US" sz="2000" dirty="0" smtClean="0"/>
          </a:p>
          <a:p>
            <a:pPr algn="just">
              <a:lnSpc>
                <a:spcPct val="90000"/>
              </a:lnSpc>
              <a:defRPr/>
            </a:pPr>
            <a:r>
              <a:rPr lang="el-GR" sz="2000" dirty="0" smtClean="0"/>
              <a:t>Το πρόγραμμα θα υλοποιηθεί από τον </a:t>
            </a:r>
            <a:r>
              <a:rPr lang="el-GR" sz="2000" b="1" dirty="0" smtClean="0"/>
              <a:t>ΟΑΕΔ</a:t>
            </a:r>
            <a:r>
              <a:rPr lang="el-GR" sz="2000" dirty="0" smtClean="0"/>
              <a:t> </a:t>
            </a:r>
            <a:r>
              <a:rPr lang="en-US" sz="2000" dirty="0" smtClean="0"/>
              <a:t> </a:t>
            </a:r>
            <a:r>
              <a:rPr lang="el-GR" sz="2000" dirty="0" smtClean="0"/>
              <a:t>και είναι συγχρηματοδοτούμενο από την Ευρωπαϊκή Ένωση και εθνικούς πόρους και αφορά τα έτη 2014, 2015</a:t>
            </a:r>
          </a:p>
          <a:p>
            <a:pPr algn="just">
              <a:lnSpc>
                <a:spcPct val="90000"/>
              </a:lnSpc>
              <a:defRPr/>
            </a:pPr>
            <a:endParaRPr lang="en-US" sz="2000" dirty="0" smtClean="0"/>
          </a:p>
          <a:p>
            <a:pPr algn="just">
              <a:lnSpc>
                <a:spcPct val="90000"/>
              </a:lnSpc>
              <a:defRPr/>
            </a:pPr>
            <a:r>
              <a:rPr lang="el-GR" sz="2000" dirty="0" smtClean="0"/>
              <a:t>Η μέγιστη συνολική δαπάνη θα ανέλθει συνολικά στο ποσό των </a:t>
            </a:r>
            <a:r>
              <a:rPr lang="el-GR" sz="2000" b="1" dirty="0" smtClean="0"/>
              <a:t>17.000.000 ευρώ </a:t>
            </a:r>
            <a:r>
              <a:rPr lang="el-GR" sz="2000" dirty="0" smtClean="0"/>
              <a:t>(ΚΑΕ 2493).</a:t>
            </a:r>
          </a:p>
          <a:p>
            <a:pPr algn="ctr">
              <a:lnSpc>
                <a:spcPct val="90000"/>
              </a:lnSpc>
              <a:buNone/>
              <a:defRPr/>
            </a:pPr>
            <a:endParaRPr lang="el-GR" sz="2000" dirty="0" smtClean="0"/>
          </a:p>
          <a:p>
            <a:pPr algn="ctr">
              <a:lnSpc>
                <a:spcPct val="90000"/>
              </a:lnSpc>
              <a:buNone/>
              <a:defRPr/>
            </a:pPr>
            <a:endParaRPr lang="el-GR" sz="2000" b="1" dirty="0" smtClean="0"/>
          </a:p>
        </p:txBody>
      </p:sp>
      <p:grpSp>
        <p:nvGrpSpPr>
          <p:cNvPr id="2" name="5 - Ομάδα"/>
          <p:cNvGrpSpPr/>
          <p:nvPr/>
        </p:nvGrpSpPr>
        <p:grpSpPr>
          <a:xfrm>
            <a:off x="500034" y="6072206"/>
            <a:ext cx="8258233" cy="571504"/>
            <a:chOff x="500034" y="6072206"/>
            <a:chExt cx="8258233" cy="571504"/>
          </a:xfrm>
        </p:grpSpPr>
        <p:pic>
          <p:nvPicPr>
            <p:cNvPr id="4" name="3 - Εικόνα" descr="logo2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0034" y="6072206"/>
              <a:ext cx="3510668" cy="571504"/>
            </a:xfrm>
            <a:prstGeom prst="rect">
              <a:avLst/>
            </a:prstGeom>
          </p:spPr>
        </p:pic>
        <p:pic>
          <p:nvPicPr>
            <p:cNvPr id="5" name="4 - Εικόνα" descr="FLAGS_TOPEKO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43438" y="6072206"/>
              <a:ext cx="4114829" cy="571504"/>
            </a:xfrm>
            <a:prstGeom prst="rect">
              <a:avLst/>
            </a:prstGeom>
          </p:spPr>
        </p:pic>
      </p:grpSp>
      <p:pic>
        <p:nvPicPr>
          <p:cNvPr id="6147" name="Picture 1" descr="Description: 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857232"/>
            <a:ext cx="928694" cy="109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- Ορθογώνιο"/>
          <p:cNvSpPr/>
          <p:nvPr/>
        </p:nvSpPr>
        <p:spPr>
          <a:xfrm>
            <a:off x="2643174" y="857232"/>
            <a:ext cx="4572000" cy="35394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l-GR" sz="1700" b="1" u="sng" dirty="0" smtClean="0">
                <a:latin typeface="+mn-lt"/>
                <a:cs typeface="+mn-cs"/>
              </a:rPr>
              <a:t>Σκοπός-Φορέας Υλοποίησης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Grp="1" noChangeArrowheads="1"/>
          </p:cNvSpPr>
          <p:nvPr>
            <p:ph idx="1"/>
          </p:nvPr>
        </p:nvSpPr>
        <p:spPr>
          <a:xfrm>
            <a:off x="571472" y="2000240"/>
            <a:ext cx="7931150" cy="4000528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l-GR" sz="2200" dirty="0" smtClean="0"/>
              <a:t> </a:t>
            </a:r>
          </a:p>
          <a:p>
            <a:pPr>
              <a:buNone/>
            </a:pPr>
            <a:r>
              <a:rPr lang="el-GR" sz="2200" u="sng" dirty="0" smtClean="0"/>
              <a:t>Δικαιούχοι – Επιχειρήσεις:</a:t>
            </a:r>
          </a:p>
          <a:p>
            <a:pPr>
              <a:buNone/>
            </a:pPr>
            <a:endParaRPr lang="el-GR" sz="2200" dirty="0" smtClean="0"/>
          </a:p>
          <a:p>
            <a:pPr algn="just"/>
            <a:r>
              <a:rPr lang="el-GR" sz="2200" dirty="0" smtClean="0"/>
              <a:t>Δικαιούχοι είναι όλες οι ιδιωτικές επιχειρήσεις και γενικά οι εργοδότες του ιδιωτικού τομέα, που ασκούν οικονομική δραστηριότητα.</a:t>
            </a:r>
          </a:p>
          <a:p>
            <a:pPr algn="just">
              <a:buNone/>
            </a:pPr>
            <a:endParaRPr lang="el-GR" sz="2200" dirty="0" smtClean="0"/>
          </a:p>
          <a:p>
            <a:pPr algn="just"/>
            <a:r>
              <a:rPr lang="el-GR" sz="2200" dirty="0" smtClean="0"/>
              <a:t>Επίσης δικαιούχοι είναι οι Κοινωνικές Συνεταιριστικές Επιχειρήσεις (ΚοινΣεπ) που έχουν ιδρυθεί στα πλαίσια των δράσεων ΤοπΣΑ ή ΤοπΕΚΟ και επιθυμούν να προσλάβουν με το πρόγραμμα απλά μέλη τους ως εργαζόμενους.</a:t>
            </a:r>
          </a:p>
          <a:p>
            <a:pPr algn="just">
              <a:buNone/>
            </a:pPr>
            <a:endParaRPr lang="el-GR" sz="2200" dirty="0" smtClean="0"/>
          </a:p>
          <a:p>
            <a:pPr algn="just"/>
            <a:r>
              <a:rPr lang="el-GR" sz="2200" dirty="0" smtClean="0"/>
              <a:t>Στο πρόγραμμα εντάσσονται οι επιχειρήσεις που δεν έχουν προβεί, κατά τη διάρκεια του τριμήνου πριν την ημερομηνία της αίτησης (ημερολογιακά) για υπαγωγή στο πρόγραμμα, σε μείωση προσωπικού.</a:t>
            </a:r>
          </a:p>
          <a:p>
            <a:pPr algn="just">
              <a:lnSpc>
                <a:spcPct val="90000"/>
              </a:lnSpc>
              <a:buNone/>
              <a:defRPr/>
            </a:pPr>
            <a:r>
              <a:rPr lang="el-GR" sz="2000" b="1" dirty="0" smtClean="0"/>
              <a:t> </a:t>
            </a:r>
            <a:endParaRPr lang="en-US" sz="2000" b="1" dirty="0" smtClean="0"/>
          </a:p>
        </p:txBody>
      </p:sp>
      <p:grpSp>
        <p:nvGrpSpPr>
          <p:cNvPr id="2" name="5 - Ομάδα"/>
          <p:cNvGrpSpPr/>
          <p:nvPr/>
        </p:nvGrpSpPr>
        <p:grpSpPr>
          <a:xfrm>
            <a:off x="500034" y="6072206"/>
            <a:ext cx="8258233" cy="571504"/>
            <a:chOff x="500034" y="6072206"/>
            <a:chExt cx="8258233" cy="571504"/>
          </a:xfrm>
        </p:grpSpPr>
        <p:pic>
          <p:nvPicPr>
            <p:cNvPr id="4" name="3 - Εικόνα" descr="logo2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0034" y="6072206"/>
              <a:ext cx="3510668" cy="571504"/>
            </a:xfrm>
            <a:prstGeom prst="rect">
              <a:avLst/>
            </a:prstGeom>
          </p:spPr>
        </p:pic>
        <p:pic>
          <p:nvPicPr>
            <p:cNvPr id="5" name="4 - Εικόνα" descr="FLAGS_TOPEKO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43438" y="6072206"/>
              <a:ext cx="4114829" cy="571504"/>
            </a:xfrm>
            <a:prstGeom prst="rect">
              <a:avLst/>
            </a:prstGeom>
          </p:spPr>
        </p:pic>
      </p:grpSp>
      <p:pic>
        <p:nvPicPr>
          <p:cNvPr id="6147" name="Picture 1" descr="Description: 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857232"/>
            <a:ext cx="928694" cy="109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- Ορθογώνιο"/>
          <p:cNvSpPr/>
          <p:nvPr/>
        </p:nvSpPr>
        <p:spPr>
          <a:xfrm>
            <a:off x="2428860" y="857232"/>
            <a:ext cx="4572000" cy="61555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None/>
            </a:pPr>
            <a:r>
              <a:rPr lang="el-GR" sz="1700" b="1" u="sng" dirty="0" smtClean="0">
                <a:latin typeface="+mn-lt"/>
                <a:cs typeface="+mn-cs"/>
              </a:rPr>
              <a:t>Δικαιούχοι, ωφελούμενοι και προϋποθέσεις συμμετοχής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Grp="1" noChangeArrowheads="1"/>
          </p:cNvSpPr>
          <p:nvPr>
            <p:ph idx="1"/>
          </p:nvPr>
        </p:nvSpPr>
        <p:spPr>
          <a:xfrm>
            <a:off x="571472" y="2000240"/>
            <a:ext cx="7931150" cy="400052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l-GR" sz="2200" dirty="0" smtClean="0"/>
              <a:t>  </a:t>
            </a:r>
            <a:r>
              <a:rPr lang="el-GR" sz="2000" u="sng" dirty="0" smtClean="0"/>
              <a:t>Δεν υπάγονται οι επιχειρήσεις </a:t>
            </a:r>
            <a:r>
              <a:rPr lang="el-GR" sz="2000" dirty="0" smtClean="0"/>
              <a:t>:</a:t>
            </a:r>
          </a:p>
          <a:p>
            <a:pPr>
              <a:buNone/>
            </a:pPr>
            <a:endParaRPr lang="el-GR" sz="2000" dirty="0" smtClean="0"/>
          </a:p>
          <a:p>
            <a:pPr algn="just"/>
            <a:r>
              <a:rPr lang="el-GR" sz="2000" dirty="0" smtClean="0"/>
              <a:t>Οι επιχειρήσεις παροχής υπηρεσιών καθαριότητας και φύλαξης</a:t>
            </a:r>
          </a:p>
          <a:p>
            <a:pPr algn="just"/>
            <a:r>
              <a:rPr lang="el-GR" sz="2000" dirty="0" smtClean="0"/>
              <a:t>Οι εποχικές επιχειρήσεις για το εποχικό προσωπικό τους</a:t>
            </a:r>
          </a:p>
          <a:p>
            <a:pPr algn="just"/>
            <a:r>
              <a:rPr lang="el-GR" sz="2000" dirty="0" smtClean="0"/>
              <a:t>Οι επιχειρήσεις προώθησης προϊόντων και παροχής υπηρεσιών μέσω τηλεφώνου (telemarketing)</a:t>
            </a:r>
          </a:p>
          <a:p>
            <a:pPr algn="just"/>
            <a:r>
              <a:rPr lang="el-GR" sz="2000" dirty="0" smtClean="0"/>
              <a:t>Οι συστεγαζόμενες επιχειρήσεις</a:t>
            </a:r>
          </a:p>
          <a:p>
            <a:pPr algn="just"/>
            <a:r>
              <a:rPr lang="el-GR" sz="2000" dirty="0" smtClean="0"/>
              <a:t>Τα υποκαταστήματα ή τα γραφεία που έχουν την έδρα τους στο εξωτερικό</a:t>
            </a:r>
          </a:p>
          <a:p>
            <a:pPr algn="just"/>
            <a:r>
              <a:rPr lang="el-GR" sz="2000" dirty="0" smtClean="0"/>
              <a:t>Τα νυχτερινά κέντρα</a:t>
            </a:r>
          </a:p>
          <a:p>
            <a:pPr>
              <a:buNone/>
            </a:pPr>
            <a:endParaRPr lang="el-GR" sz="2000" dirty="0" smtClean="0"/>
          </a:p>
          <a:p>
            <a:pPr>
              <a:buNone/>
            </a:pPr>
            <a:endParaRPr lang="el-GR" sz="2000" dirty="0" smtClean="0"/>
          </a:p>
          <a:p>
            <a:pPr>
              <a:buNone/>
            </a:pPr>
            <a:endParaRPr lang="en-US" sz="2000" b="1" dirty="0" smtClean="0"/>
          </a:p>
        </p:txBody>
      </p:sp>
      <p:grpSp>
        <p:nvGrpSpPr>
          <p:cNvPr id="2" name="5 - Ομάδα"/>
          <p:cNvGrpSpPr/>
          <p:nvPr/>
        </p:nvGrpSpPr>
        <p:grpSpPr>
          <a:xfrm>
            <a:off x="500034" y="6072206"/>
            <a:ext cx="8258233" cy="571504"/>
            <a:chOff x="500034" y="6072206"/>
            <a:chExt cx="8258233" cy="571504"/>
          </a:xfrm>
        </p:grpSpPr>
        <p:pic>
          <p:nvPicPr>
            <p:cNvPr id="4" name="3 - Εικόνα" descr="logo2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0034" y="6072206"/>
              <a:ext cx="3510668" cy="571504"/>
            </a:xfrm>
            <a:prstGeom prst="rect">
              <a:avLst/>
            </a:prstGeom>
          </p:spPr>
        </p:pic>
        <p:pic>
          <p:nvPicPr>
            <p:cNvPr id="5" name="4 - Εικόνα" descr="FLAGS_TOPEKO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43438" y="6072206"/>
              <a:ext cx="4114829" cy="571504"/>
            </a:xfrm>
            <a:prstGeom prst="rect">
              <a:avLst/>
            </a:prstGeom>
          </p:spPr>
        </p:pic>
      </p:grpSp>
      <p:pic>
        <p:nvPicPr>
          <p:cNvPr id="6147" name="Picture 1" descr="Description: 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857232"/>
            <a:ext cx="928694" cy="109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- Ορθογώνιο"/>
          <p:cNvSpPr/>
          <p:nvPr/>
        </p:nvSpPr>
        <p:spPr>
          <a:xfrm>
            <a:off x="2428860" y="857232"/>
            <a:ext cx="4572000" cy="61555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None/>
            </a:pPr>
            <a:r>
              <a:rPr lang="el-GR" sz="1700" b="1" u="sng" dirty="0" smtClean="0">
                <a:latin typeface="+mn-lt"/>
                <a:cs typeface="+mn-cs"/>
              </a:rPr>
              <a:t>Δικαιούχοι, ωφελούμενοι και προϋποθέσεις συμμετοχής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Grp="1" noChangeArrowheads="1"/>
          </p:cNvSpPr>
          <p:nvPr>
            <p:ph idx="1"/>
          </p:nvPr>
        </p:nvSpPr>
        <p:spPr>
          <a:xfrm>
            <a:off x="571472" y="2000240"/>
            <a:ext cx="7931150" cy="400052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l-GR" sz="2200" dirty="0" smtClean="0"/>
              <a:t> </a:t>
            </a:r>
            <a:r>
              <a:rPr lang="el-GR" sz="2000" u="sng" dirty="0" smtClean="0"/>
              <a:t>Δεν υπάγονται οι επιχειρήσεις:</a:t>
            </a:r>
          </a:p>
          <a:p>
            <a:pPr>
              <a:buNone/>
            </a:pPr>
            <a:endParaRPr lang="el-GR" sz="2000" dirty="0" smtClean="0"/>
          </a:p>
          <a:p>
            <a:r>
              <a:rPr lang="el-GR" sz="2000" dirty="0" smtClean="0"/>
              <a:t>Εξωχώριες εταιρείες όπως και επιχειρήσεις που στην εταιρική τους σύνθεση συμμετέχουν εξωχώριες εταιρείες</a:t>
            </a:r>
          </a:p>
          <a:p>
            <a:r>
              <a:rPr lang="el-GR" sz="2000" dirty="0" smtClean="0"/>
              <a:t>Τα ΚΤΕΛ</a:t>
            </a:r>
          </a:p>
          <a:p>
            <a:r>
              <a:rPr lang="el-GR" sz="2000" dirty="0" smtClean="0"/>
              <a:t>Σύλλογοι και σωματεία που δεν ασκούν οικονομική δραστηριότητα</a:t>
            </a:r>
          </a:p>
          <a:p>
            <a:r>
              <a:rPr lang="el-GR" sz="2000" dirty="0" smtClean="0"/>
              <a:t>Οι επιχειρήσεις που δραστηριοποιούνται στον τομέα της αλιείας, στον τομέα του άνθρακα , στην πρωτογενή παραγωγή γεωργικών προϊόντων </a:t>
            </a:r>
          </a:p>
          <a:p>
            <a:r>
              <a:rPr lang="el-GR" sz="2000" dirty="0" smtClean="0"/>
              <a:t>Οι επιχειρήσεις που χαρακτηρίζονται ως προβληματικές.</a:t>
            </a:r>
          </a:p>
          <a:p>
            <a:pPr>
              <a:buNone/>
            </a:pPr>
            <a:endParaRPr lang="el-GR" sz="2000" dirty="0" smtClean="0"/>
          </a:p>
          <a:p>
            <a:pPr>
              <a:buNone/>
            </a:pPr>
            <a:endParaRPr lang="en-US" sz="2000" b="1" dirty="0" smtClean="0"/>
          </a:p>
        </p:txBody>
      </p:sp>
      <p:grpSp>
        <p:nvGrpSpPr>
          <p:cNvPr id="2" name="5 - Ομάδα"/>
          <p:cNvGrpSpPr/>
          <p:nvPr/>
        </p:nvGrpSpPr>
        <p:grpSpPr>
          <a:xfrm>
            <a:off x="500034" y="6072206"/>
            <a:ext cx="8258233" cy="571504"/>
            <a:chOff x="500034" y="6072206"/>
            <a:chExt cx="8258233" cy="571504"/>
          </a:xfrm>
        </p:grpSpPr>
        <p:pic>
          <p:nvPicPr>
            <p:cNvPr id="4" name="3 - Εικόνα" descr="logo2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0034" y="6072206"/>
              <a:ext cx="3510668" cy="571504"/>
            </a:xfrm>
            <a:prstGeom prst="rect">
              <a:avLst/>
            </a:prstGeom>
          </p:spPr>
        </p:pic>
        <p:pic>
          <p:nvPicPr>
            <p:cNvPr id="5" name="4 - Εικόνα" descr="FLAGS_TOPEKO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43438" y="6072206"/>
              <a:ext cx="4114829" cy="571504"/>
            </a:xfrm>
            <a:prstGeom prst="rect">
              <a:avLst/>
            </a:prstGeom>
          </p:spPr>
        </p:pic>
      </p:grpSp>
      <p:pic>
        <p:nvPicPr>
          <p:cNvPr id="6147" name="Picture 1" descr="Description: 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857232"/>
            <a:ext cx="928694" cy="109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- Ορθογώνιο"/>
          <p:cNvSpPr/>
          <p:nvPr/>
        </p:nvSpPr>
        <p:spPr>
          <a:xfrm>
            <a:off x="2428860" y="857232"/>
            <a:ext cx="4572000" cy="61555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None/>
            </a:pPr>
            <a:r>
              <a:rPr lang="el-GR" sz="1700" b="1" u="sng" dirty="0" smtClean="0">
                <a:latin typeface="+mn-lt"/>
                <a:cs typeface="+mn-cs"/>
              </a:rPr>
              <a:t>Δικαιούχοι, ωφελούμενοι και προϋποθέσεις συμμετοχής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Grp="1" noChangeArrowheads="1"/>
          </p:cNvSpPr>
          <p:nvPr>
            <p:ph idx="1"/>
          </p:nvPr>
        </p:nvSpPr>
        <p:spPr>
          <a:xfrm>
            <a:off x="571472" y="1928802"/>
            <a:ext cx="7931150" cy="4000528"/>
          </a:xfrm>
        </p:spPr>
        <p:txBody>
          <a:bodyPr>
            <a:normAutofit/>
          </a:bodyPr>
          <a:lstStyle/>
          <a:p>
            <a:pPr>
              <a:buNone/>
            </a:pPr>
            <a:endParaRPr lang="el-GR" sz="2000" dirty="0" smtClean="0"/>
          </a:p>
          <a:p>
            <a:pPr algn="just">
              <a:buNone/>
            </a:pPr>
            <a:r>
              <a:rPr lang="el-GR" sz="2000" u="sng" dirty="0" smtClean="0"/>
              <a:t>Ωφελούμενα άτομα είναι άνεργοι που:</a:t>
            </a:r>
          </a:p>
          <a:p>
            <a:pPr algn="just">
              <a:buNone/>
            </a:pPr>
            <a:endParaRPr lang="el-GR" sz="2000" dirty="0" smtClean="0"/>
          </a:p>
          <a:p>
            <a:pPr algn="just">
              <a:buNone/>
            </a:pPr>
            <a:r>
              <a:rPr lang="el-GR" sz="2000" dirty="0" smtClean="0"/>
              <a:t> </a:t>
            </a:r>
          </a:p>
          <a:p>
            <a:pPr algn="just"/>
            <a:r>
              <a:rPr lang="el-GR" sz="2000" dirty="0" smtClean="0"/>
              <a:t>Διαθέτουν δελτίο ανεργίας σε ισχύ.</a:t>
            </a:r>
          </a:p>
          <a:p>
            <a:pPr algn="just">
              <a:buNone/>
            </a:pPr>
            <a:endParaRPr lang="el-GR" sz="2000" dirty="0" smtClean="0"/>
          </a:p>
          <a:p>
            <a:pPr algn="just"/>
            <a:r>
              <a:rPr lang="el-GR" sz="2000" dirty="0" smtClean="0"/>
              <a:t>Είναι ωφελούμενοι δράσεων και διαθέτουν βεβαίωση συμμετοχής σε πρόγραμμα ΤοπΣΑ και ΤοπΕΚΟ από την αρμόδια Αναπτυξιακή Σύμπραξη (ΑΣ).</a:t>
            </a:r>
          </a:p>
          <a:p>
            <a:pPr algn="ctr">
              <a:lnSpc>
                <a:spcPct val="90000"/>
              </a:lnSpc>
              <a:buNone/>
              <a:defRPr/>
            </a:pPr>
            <a:endParaRPr lang="el-GR" sz="2000" b="1" dirty="0" smtClean="0"/>
          </a:p>
        </p:txBody>
      </p:sp>
      <p:grpSp>
        <p:nvGrpSpPr>
          <p:cNvPr id="2" name="5 - Ομάδα"/>
          <p:cNvGrpSpPr/>
          <p:nvPr/>
        </p:nvGrpSpPr>
        <p:grpSpPr>
          <a:xfrm>
            <a:off x="500034" y="6072206"/>
            <a:ext cx="8258233" cy="571504"/>
            <a:chOff x="500034" y="6072206"/>
            <a:chExt cx="8258233" cy="571504"/>
          </a:xfrm>
        </p:grpSpPr>
        <p:pic>
          <p:nvPicPr>
            <p:cNvPr id="4" name="3 - Εικόνα" descr="logo2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0034" y="6072206"/>
              <a:ext cx="3510668" cy="571504"/>
            </a:xfrm>
            <a:prstGeom prst="rect">
              <a:avLst/>
            </a:prstGeom>
          </p:spPr>
        </p:pic>
        <p:pic>
          <p:nvPicPr>
            <p:cNvPr id="5" name="4 - Εικόνα" descr="FLAGS_TOPEKO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43438" y="6072206"/>
              <a:ext cx="4114829" cy="571504"/>
            </a:xfrm>
            <a:prstGeom prst="rect">
              <a:avLst/>
            </a:prstGeom>
          </p:spPr>
        </p:pic>
      </p:grpSp>
      <p:pic>
        <p:nvPicPr>
          <p:cNvPr id="6147" name="Picture 1" descr="Description: 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857232"/>
            <a:ext cx="928694" cy="109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- Ορθογώνιο"/>
          <p:cNvSpPr/>
          <p:nvPr/>
        </p:nvSpPr>
        <p:spPr>
          <a:xfrm>
            <a:off x="2571736" y="785794"/>
            <a:ext cx="4572000" cy="61555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None/>
            </a:pPr>
            <a:r>
              <a:rPr lang="el-GR" sz="1700" b="1" u="sng" dirty="0" smtClean="0">
                <a:latin typeface="+mn-lt"/>
                <a:cs typeface="+mn-cs"/>
              </a:rPr>
              <a:t>Δικαιούχοι, ωφελούμενοι και προϋποθέσεις συμμετοχής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Grp="1" noChangeArrowheads="1"/>
          </p:cNvSpPr>
          <p:nvPr>
            <p:ph idx="1"/>
          </p:nvPr>
        </p:nvSpPr>
        <p:spPr>
          <a:xfrm>
            <a:off x="571472" y="1928802"/>
            <a:ext cx="7931150" cy="4000528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endParaRPr lang="el-GR" sz="2000" dirty="0" smtClean="0"/>
          </a:p>
          <a:p>
            <a:pPr algn="just">
              <a:buNone/>
            </a:pPr>
            <a:r>
              <a:rPr lang="el-GR" sz="2000" u="sng" dirty="0" smtClean="0"/>
              <a:t>Δεν είναι δυνατή η υπαγωγή σε:</a:t>
            </a:r>
          </a:p>
          <a:p>
            <a:pPr algn="just">
              <a:buNone/>
            </a:pPr>
            <a:endParaRPr lang="el-GR" sz="2000" dirty="0" smtClean="0"/>
          </a:p>
          <a:p>
            <a:pPr algn="just"/>
            <a:r>
              <a:rPr lang="el-GR" sz="2000" dirty="0" smtClean="0"/>
              <a:t> Άτομα που κατά το τελευταίο 12μηνο, πριν από την ημερομηνία υποβολής της αίτησης για υπαγωγή στο πρόγραμμα από την επιχείρηση: είχαν απασχοληθεί καθ’ </a:t>
            </a:r>
            <a:r>
              <a:rPr lang="el-GR" sz="2000" dirty="0" err="1" smtClean="0"/>
              <a:t>οιπονδήποτε</a:t>
            </a:r>
            <a:r>
              <a:rPr lang="el-GR" sz="2000" dirty="0" smtClean="0"/>
              <a:t> </a:t>
            </a:r>
            <a:r>
              <a:rPr lang="el-GR" sz="2000" dirty="0" smtClean="0"/>
              <a:t>τρόπο στην ίδια επιχείρηση ή σε συνδεδεμένες.</a:t>
            </a:r>
          </a:p>
          <a:p>
            <a:pPr algn="just">
              <a:buNone/>
            </a:pPr>
            <a:endParaRPr lang="el-GR" sz="2000" dirty="0" smtClean="0"/>
          </a:p>
          <a:p>
            <a:pPr algn="just"/>
            <a:r>
              <a:rPr lang="el-GR" sz="2000" dirty="0" smtClean="0"/>
              <a:t>Άτομα που είχαν απασχοληθεί με την ίδια ή άλλη ειδικότητα στον ίδιο χώρο σε άλλο εργοδότη με όμοια δραστηριότητα (κύρια ή/και δευτερεύουσα) είχαν απασχοληθεί σε επιχείρηση όπου ο εταίρος ή ο εργοδότης έχει ή είχε κατά το προηγούμενο 12μηνο οποιαδήποτε μετοχική ή εταιρική σχέση με την ενταχθείσα επιχείρηση.</a:t>
            </a:r>
          </a:p>
          <a:p>
            <a:pPr algn="just">
              <a:buNone/>
            </a:pPr>
            <a:endParaRPr lang="el-GR" sz="2000" dirty="0" smtClean="0"/>
          </a:p>
          <a:p>
            <a:pPr algn="just"/>
            <a:r>
              <a:rPr lang="el-GR" sz="2000" dirty="0" smtClean="0"/>
              <a:t>Είναι εταίροι σε Ο.Ε., Ε.Ε, Ε.Π.Ε, μέλη των Δ.Σ. σε Α.Ε.</a:t>
            </a:r>
          </a:p>
          <a:p>
            <a:pPr algn="just"/>
            <a:endParaRPr lang="el-GR" sz="2000" dirty="0" smtClean="0"/>
          </a:p>
          <a:p>
            <a:pPr algn="just"/>
            <a:r>
              <a:rPr lang="el-GR" sz="2000" dirty="0" smtClean="0"/>
              <a:t>Είναι οι νόμιμοι εκπρόσωποι ή οι διαχειριστές των επιχειρήσεων ή είναι μέλη σε συνεταιρισμούς (πλην των μελών των ΚοινΣεπ, όπως προαναφέρθηκε στην παρ.1 του παρόντος άρθρου) τοποθετούνται αναγκαστικά με τις διατάξεις του Ν.2643/98.</a:t>
            </a:r>
          </a:p>
          <a:p>
            <a:pPr>
              <a:buNone/>
            </a:pPr>
            <a:endParaRPr lang="el-GR" sz="2000" dirty="0" smtClean="0"/>
          </a:p>
        </p:txBody>
      </p:sp>
      <p:grpSp>
        <p:nvGrpSpPr>
          <p:cNvPr id="2" name="5 - Ομάδα"/>
          <p:cNvGrpSpPr/>
          <p:nvPr/>
        </p:nvGrpSpPr>
        <p:grpSpPr>
          <a:xfrm>
            <a:off x="500034" y="6072206"/>
            <a:ext cx="8258233" cy="571504"/>
            <a:chOff x="500034" y="6072206"/>
            <a:chExt cx="8258233" cy="571504"/>
          </a:xfrm>
        </p:grpSpPr>
        <p:pic>
          <p:nvPicPr>
            <p:cNvPr id="4" name="3 - Εικόνα" descr="logo2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0034" y="6072206"/>
              <a:ext cx="3510668" cy="571504"/>
            </a:xfrm>
            <a:prstGeom prst="rect">
              <a:avLst/>
            </a:prstGeom>
          </p:spPr>
        </p:pic>
        <p:pic>
          <p:nvPicPr>
            <p:cNvPr id="5" name="4 - Εικόνα" descr="FLAGS_TOPEKO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43438" y="6072206"/>
              <a:ext cx="4114829" cy="571504"/>
            </a:xfrm>
            <a:prstGeom prst="rect">
              <a:avLst/>
            </a:prstGeom>
          </p:spPr>
        </p:pic>
      </p:grpSp>
      <p:pic>
        <p:nvPicPr>
          <p:cNvPr id="6147" name="Picture 1" descr="Description: 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857232"/>
            <a:ext cx="928694" cy="109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- Ορθογώνιο"/>
          <p:cNvSpPr/>
          <p:nvPr/>
        </p:nvSpPr>
        <p:spPr>
          <a:xfrm>
            <a:off x="2571736" y="785794"/>
            <a:ext cx="4572000" cy="61555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None/>
            </a:pPr>
            <a:r>
              <a:rPr lang="el-GR" sz="1700" b="1" u="sng" dirty="0" smtClean="0">
                <a:latin typeface="+mn-lt"/>
                <a:cs typeface="+mn-cs"/>
              </a:rPr>
              <a:t>Δικαιούχοι, ωφελούμενοι και προϋποθέσεις συμμετοχής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Grp="1" noChangeArrowheads="1"/>
          </p:cNvSpPr>
          <p:nvPr>
            <p:ph idx="1"/>
          </p:nvPr>
        </p:nvSpPr>
        <p:spPr>
          <a:xfrm>
            <a:off x="571472" y="2000240"/>
            <a:ext cx="7931150" cy="4000528"/>
          </a:xfrm>
        </p:spPr>
        <p:txBody>
          <a:bodyPr>
            <a:normAutofit/>
          </a:bodyPr>
          <a:lstStyle/>
          <a:p>
            <a:pPr algn="just"/>
            <a:r>
              <a:rPr lang="el-GR" sz="1600" dirty="0" smtClean="0"/>
              <a:t>Η </a:t>
            </a:r>
            <a:r>
              <a:rPr lang="el-GR" sz="1600" dirty="0" smtClean="0"/>
              <a:t>επιχείρηση επιχορηγείται για κάθε άτομο που υπάγεται στο πρόγραμμα από την ημερομηνία πρόσληψής του</a:t>
            </a:r>
            <a:r>
              <a:rPr lang="el-GR" sz="1600" dirty="0" smtClean="0"/>
              <a:t>.</a:t>
            </a:r>
          </a:p>
          <a:p>
            <a:pPr algn="just">
              <a:buNone/>
            </a:pPr>
            <a:endParaRPr lang="el-GR" sz="1600" dirty="0" smtClean="0"/>
          </a:p>
          <a:p>
            <a:pPr algn="just"/>
            <a:r>
              <a:rPr lang="el-GR" sz="1600" dirty="0" smtClean="0"/>
              <a:t>Η </a:t>
            </a:r>
            <a:r>
              <a:rPr lang="el-GR" sz="1600" dirty="0" smtClean="0"/>
              <a:t>επιχορήγηση για κάθε ημέρα πλήρους απασχόλησης για τους ωφελούμενους ανέργους (μισθωτοί και ημερομίσθιοι) </a:t>
            </a:r>
            <a:r>
              <a:rPr lang="el-GR" sz="1600" b="1" dirty="0" smtClean="0"/>
              <a:t>κάτω των 25 ετών </a:t>
            </a:r>
            <a:r>
              <a:rPr lang="el-GR" sz="1600" dirty="0" smtClean="0"/>
              <a:t>ανέρχεται στο ποσό των </a:t>
            </a:r>
            <a:r>
              <a:rPr lang="el-GR" sz="1600" b="1" dirty="0" smtClean="0"/>
              <a:t>15 € </a:t>
            </a:r>
            <a:r>
              <a:rPr lang="el-GR" sz="1600" dirty="0" smtClean="0"/>
              <a:t>την ημέρα και μέχρι 25 ημέρες το μήνα (ημέρες ασφάλισης</a:t>
            </a:r>
            <a:r>
              <a:rPr lang="el-GR" sz="1600" dirty="0" smtClean="0"/>
              <a:t>).</a:t>
            </a:r>
          </a:p>
          <a:p>
            <a:pPr algn="just">
              <a:buNone/>
            </a:pPr>
            <a:endParaRPr lang="el-GR" sz="1600" dirty="0" smtClean="0"/>
          </a:p>
          <a:p>
            <a:pPr algn="just"/>
            <a:r>
              <a:rPr lang="el-GR" sz="1600" dirty="0" smtClean="0"/>
              <a:t>Η </a:t>
            </a:r>
            <a:r>
              <a:rPr lang="el-GR" sz="1600" dirty="0" smtClean="0"/>
              <a:t>επιχορήγηση για κάθε ημέρα πλήρους απασχόλησης για τους ωφελούμενους ανέργους ηλικίας (μισθωτοί και ημερομίσθιοι) </a:t>
            </a:r>
            <a:r>
              <a:rPr lang="el-GR" sz="1600" b="1" dirty="0" smtClean="0"/>
              <a:t>άνω των 25 ετών </a:t>
            </a:r>
            <a:r>
              <a:rPr lang="el-GR" sz="1600" dirty="0" smtClean="0"/>
              <a:t>ανέρχεται στο ποσό των </a:t>
            </a:r>
            <a:r>
              <a:rPr lang="el-GR" sz="1600" b="1" dirty="0" smtClean="0"/>
              <a:t>18 € </a:t>
            </a:r>
            <a:r>
              <a:rPr lang="el-GR" sz="1600" dirty="0" smtClean="0"/>
              <a:t>την ημέρα και μέχρι 25 ημέρες το μήνα (ημέρες ασφάλισης</a:t>
            </a:r>
            <a:r>
              <a:rPr lang="el-GR" sz="1600" dirty="0" smtClean="0"/>
              <a:t>).</a:t>
            </a:r>
          </a:p>
          <a:p>
            <a:pPr algn="just">
              <a:buNone/>
            </a:pPr>
            <a:endParaRPr lang="el-GR" sz="1600" dirty="0" smtClean="0"/>
          </a:p>
          <a:p>
            <a:pPr algn="just"/>
            <a:r>
              <a:rPr lang="el-GR" sz="1600" dirty="0" smtClean="0"/>
              <a:t>Η </a:t>
            </a:r>
            <a:r>
              <a:rPr lang="el-GR" sz="1600" dirty="0" smtClean="0"/>
              <a:t>συνολική διάρκεια του προγράμματος ορίζεται στους </a:t>
            </a:r>
            <a:r>
              <a:rPr lang="el-GR" sz="1600" b="1" dirty="0" smtClean="0"/>
              <a:t>τέσσερις (4) μήνες</a:t>
            </a:r>
            <a:r>
              <a:rPr lang="el-GR" sz="1600" dirty="0" smtClean="0"/>
              <a:t>.</a:t>
            </a:r>
          </a:p>
          <a:p>
            <a:pPr algn="just"/>
            <a:endParaRPr lang="el-GR" sz="1600" dirty="0" smtClean="0"/>
          </a:p>
          <a:p>
            <a:pPr algn="ctr">
              <a:buNone/>
            </a:pPr>
            <a:r>
              <a:rPr lang="el-GR" sz="1600" b="1" dirty="0" smtClean="0"/>
              <a:t> </a:t>
            </a:r>
            <a:r>
              <a:rPr lang="el-GR" sz="1600" b="1" dirty="0" smtClean="0"/>
              <a:t>Το ποσό επιχορήγησης καλύπτει τμήμα του μισθολογικού </a:t>
            </a:r>
            <a:r>
              <a:rPr lang="el-GR" sz="1600" b="1" dirty="0" smtClean="0"/>
              <a:t>κόστους.</a:t>
            </a:r>
            <a:endParaRPr lang="el-GR" sz="1600" dirty="0" smtClean="0"/>
          </a:p>
        </p:txBody>
      </p:sp>
      <p:grpSp>
        <p:nvGrpSpPr>
          <p:cNvPr id="2" name="5 - Ομάδα"/>
          <p:cNvGrpSpPr/>
          <p:nvPr/>
        </p:nvGrpSpPr>
        <p:grpSpPr>
          <a:xfrm>
            <a:off x="500034" y="6072206"/>
            <a:ext cx="8258233" cy="571504"/>
            <a:chOff x="500034" y="6072206"/>
            <a:chExt cx="8258233" cy="571504"/>
          </a:xfrm>
        </p:grpSpPr>
        <p:pic>
          <p:nvPicPr>
            <p:cNvPr id="4" name="3 - Εικόνα" descr="logo2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0034" y="6072206"/>
              <a:ext cx="3510668" cy="571504"/>
            </a:xfrm>
            <a:prstGeom prst="rect">
              <a:avLst/>
            </a:prstGeom>
          </p:spPr>
        </p:pic>
        <p:pic>
          <p:nvPicPr>
            <p:cNvPr id="5" name="4 - Εικόνα" descr="FLAGS_TOPEKO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43438" y="6072206"/>
              <a:ext cx="4114829" cy="571504"/>
            </a:xfrm>
            <a:prstGeom prst="rect">
              <a:avLst/>
            </a:prstGeom>
          </p:spPr>
        </p:pic>
      </p:grpSp>
      <p:pic>
        <p:nvPicPr>
          <p:cNvPr id="6147" name="Picture 1" descr="Description: 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857232"/>
            <a:ext cx="928694" cy="109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- Ορθογώνιο"/>
          <p:cNvSpPr/>
          <p:nvPr/>
        </p:nvSpPr>
        <p:spPr>
          <a:xfrm>
            <a:off x="2500298" y="857232"/>
            <a:ext cx="4572000" cy="35394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l-GR" sz="1700" b="1" u="sng" dirty="0" smtClean="0">
                <a:latin typeface="+mn-lt"/>
                <a:cs typeface="+mn-cs"/>
              </a:rPr>
              <a:t>Ποσό και συνολική διάρκεια επιχορήγησης</a:t>
            </a:r>
            <a:endParaRPr lang="el-GR" sz="1700" b="1" u="sng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Ροή">
  <a:themeElements>
    <a:clrScheme name="Ροή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Ροή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Ροή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616</TotalTime>
  <Words>960</Words>
  <Application>Microsoft Office PowerPoint</Application>
  <PresentationFormat>Προβολή στην οθόνη (4:3)</PresentationFormat>
  <Paragraphs>103</Paragraphs>
  <Slides>13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13</vt:i4>
      </vt:variant>
    </vt:vector>
  </HeadingPairs>
  <TitlesOfParts>
    <vt:vector size="14" baseType="lpstr">
      <vt:lpstr>Ροή</vt:lpstr>
      <vt:lpstr>Διαφάνεια 1</vt:lpstr>
      <vt:lpstr>Διαφάνεια 2</vt:lpstr>
      <vt:lpstr>Διαφάνεια 3</vt:lpstr>
      <vt:lpstr>Διαφάνεια 4</vt:lpstr>
      <vt:lpstr>Διαφάνεια 5</vt:lpstr>
      <vt:lpstr>Διαφάνεια 6</vt:lpstr>
      <vt:lpstr>Διαφάνεια 7</vt:lpstr>
      <vt:lpstr>Διαφάνεια 8</vt:lpstr>
      <vt:lpstr>Διαφάνεια 9</vt:lpstr>
      <vt:lpstr>Διαφάνεια 10</vt:lpstr>
      <vt:lpstr>Διαφάνεια 11</vt:lpstr>
      <vt:lpstr>Διαφάνεια 12</vt:lpstr>
      <vt:lpstr>Διαφάνεια 13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«ΙΣΟΤΙΜΗ ΠΡΟΣΒΑΣΗ - ΔΡΑΣΕΙΣ ΕΝΔΥΝΑΜΩΣΗΣ ΚΑΙ ΕΡΓΑΣΙΑΚΗΣ ΕΠΑΝΕΝΤΑΞΗΣ ΕΥΠΑΘΩΝ ΟΜΑΔΩΝ»  3.2.4. «Υποστήριξη των Μ.Κ.Ο. (γυναικείων οργανώσεων)» (Α΄&amp; Β΄ κύκλος) του Ε.Π. «Διοικητική Μεταρρύθμιση 2007-2013», της Γενικής Γραμματείας Ισότητας των Φύλων</dc:title>
  <dc:creator>Κατερίνα</dc:creator>
  <cp:lastModifiedBy>Manu</cp:lastModifiedBy>
  <cp:revision>72</cp:revision>
  <dcterms:created xsi:type="dcterms:W3CDTF">2013-12-02T16:43:00Z</dcterms:created>
  <dcterms:modified xsi:type="dcterms:W3CDTF">2014-03-25T16:11:53Z</dcterms:modified>
</cp:coreProperties>
</file>